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44.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82" r:id="rId17"/>
    <p:sldId id="296" r:id="rId18"/>
    <p:sldId id="295" r:id="rId19"/>
    <p:sldId id="294" r:id="rId20"/>
    <p:sldId id="284" r:id="rId21"/>
    <p:sldId id="285" r:id="rId22"/>
    <p:sldId id="286" r:id="rId23"/>
    <p:sldId id="290" r:id="rId24"/>
    <p:sldId id="287" r:id="rId25"/>
    <p:sldId id="272" r:id="rId26"/>
    <p:sldId id="274" r:id="rId27"/>
    <p:sldId id="273" r:id="rId28"/>
    <p:sldId id="275" r:id="rId29"/>
    <p:sldId id="276" r:id="rId30"/>
    <p:sldId id="277" r:id="rId31"/>
    <p:sldId id="278" r:id="rId32"/>
    <p:sldId id="280" r:id="rId33"/>
    <p:sldId id="281" r:id="rId34"/>
    <p:sldId id="283" r:id="rId35"/>
    <p:sldId id="291" r:id="rId36"/>
    <p:sldId id="292" r:id="rId37"/>
    <p:sldId id="293" r:id="rId38"/>
    <p:sldId id="297" r:id="rId39"/>
    <p:sldId id="298" r:id="rId40"/>
    <p:sldId id="299" r:id="rId41"/>
    <p:sldId id="300" r:id="rId42"/>
    <p:sldId id="301" r:id="rId43"/>
    <p:sldId id="302" r:id="rId44"/>
    <p:sldId id="303"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C27833-3CC4-43B3-9B21-97FAD48EE536}" type="slidenum">
              <a:rPr lang="en-US"/>
              <a:pPr>
                <a:defRPr/>
              </a:pPr>
              <a:t>‹#›</a:t>
            </a:fld>
            <a:endParaRPr lang="en-US"/>
          </a:p>
        </p:txBody>
      </p:sp>
    </p:spTree>
    <p:extLst>
      <p:ext uri="{BB962C8B-B14F-4D97-AF65-F5344CB8AC3E}">
        <p14:creationId xmlns:p14="http://schemas.microsoft.com/office/powerpoint/2010/main" val="3919002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81E1B7-432D-47F8-BB23-BF251F0DE5E0}" type="slidenum">
              <a:rPr lang="en-US"/>
              <a:pPr>
                <a:defRPr/>
              </a:pPr>
              <a:t>‹#›</a:t>
            </a:fld>
            <a:endParaRPr lang="en-US"/>
          </a:p>
        </p:txBody>
      </p:sp>
    </p:spTree>
    <p:extLst>
      <p:ext uri="{BB962C8B-B14F-4D97-AF65-F5344CB8AC3E}">
        <p14:creationId xmlns:p14="http://schemas.microsoft.com/office/powerpoint/2010/main" val="1303094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CE1DE28-0216-4EB1-99A8-CB6ACEDAAE2A}" type="slidenum">
              <a:rPr lang="en-US"/>
              <a:pPr>
                <a:defRPr/>
              </a:pPr>
              <a:t>‹#›</a:t>
            </a:fld>
            <a:endParaRPr lang="en-US"/>
          </a:p>
        </p:txBody>
      </p:sp>
    </p:spTree>
    <p:extLst>
      <p:ext uri="{BB962C8B-B14F-4D97-AF65-F5344CB8AC3E}">
        <p14:creationId xmlns:p14="http://schemas.microsoft.com/office/powerpoint/2010/main" val="3074856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3791CC-8EE8-4382-9BAD-64E05D7A9380}" type="slidenum">
              <a:rPr lang="en-US"/>
              <a:pPr>
                <a:defRPr/>
              </a:pPr>
              <a:t>‹#›</a:t>
            </a:fld>
            <a:endParaRPr lang="en-US"/>
          </a:p>
        </p:txBody>
      </p:sp>
    </p:spTree>
    <p:extLst>
      <p:ext uri="{BB962C8B-B14F-4D97-AF65-F5344CB8AC3E}">
        <p14:creationId xmlns:p14="http://schemas.microsoft.com/office/powerpoint/2010/main" val="3391060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740383-EBAB-48A8-810F-607F0FBB1962}" type="slidenum">
              <a:rPr lang="en-US"/>
              <a:pPr>
                <a:defRPr/>
              </a:pPr>
              <a:t>‹#›</a:t>
            </a:fld>
            <a:endParaRPr lang="en-US"/>
          </a:p>
        </p:txBody>
      </p:sp>
    </p:spTree>
    <p:extLst>
      <p:ext uri="{BB962C8B-B14F-4D97-AF65-F5344CB8AC3E}">
        <p14:creationId xmlns:p14="http://schemas.microsoft.com/office/powerpoint/2010/main" val="3417176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AE91D7D-17C4-4636-9C58-E3B3764874E2}" type="slidenum">
              <a:rPr lang="en-US"/>
              <a:pPr>
                <a:defRPr/>
              </a:pPr>
              <a:t>‹#›</a:t>
            </a:fld>
            <a:endParaRPr lang="en-US"/>
          </a:p>
        </p:txBody>
      </p:sp>
    </p:spTree>
    <p:extLst>
      <p:ext uri="{BB962C8B-B14F-4D97-AF65-F5344CB8AC3E}">
        <p14:creationId xmlns:p14="http://schemas.microsoft.com/office/powerpoint/2010/main" val="323245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D8F31FE6-2476-4070-A4DC-2CB16389DCA6}" type="slidenum">
              <a:rPr lang="en-US"/>
              <a:pPr>
                <a:defRPr/>
              </a:pPr>
              <a:t>‹#›</a:t>
            </a:fld>
            <a:endParaRPr lang="en-US"/>
          </a:p>
        </p:txBody>
      </p:sp>
    </p:spTree>
    <p:extLst>
      <p:ext uri="{BB962C8B-B14F-4D97-AF65-F5344CB8AC3E}">
        <p14:creationId xmlns:p14="http://schemas.microsoft.com/office/powerpoint/2010/main" val="2952693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7F3180-367F-4837-8432-12B55BE8B5AB}" type="slidenum">
              <a:rPr lang="en-US"/>
              <a:pPr>
                <a:defRPr/>
              </a:pPr>
              <a:t>‹#›</a:t>
            </a:fld>
            <a:endParaRPr lang="en-US"/>
          </a:p>
        </p:txBody>
      </p:sp>
    </p:spTree>
    <p:extLst>
      <p:ext uri="{BB962C8B-B14F-4D97-AF65-F5344CB8AC3E}">
        <p14:creationId xmlns:p14="http://schemas.microsoft.com/office/powerpoint/2010/main" val="270427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B39AAD-33AF-445C-A58E-8D116F6488AC}" type="slidenum">
              <a:rPr lang="en-US"/>
              <a:pPr>
                <a:defRPr/>
              </a:pPr>
              <a:t>‹#›</a:t>
            </a:fld>
            <a:endParaRPr lang="en-US"/>
          </a:p>
        </p:txBody>
      </p:sp>
    </p:spTree>
    <p:extLst>
      <p:ext uri="{BB962C8B-B14F-4D97-AF65-F5344CB8AC3E}">
        <p14:creationId xmlns:p14="http://schemas.microsoft.com/office/powerpoint/2010/main" val="4052240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B22B1E8-B071-4346-B1D8-D5DCC3AE12B4}" type="slidenum">
              <a:rPr lang="en-US"/>
              <a:pPr>
                <a:defRPr/>
              </a:pPr>
              <a:t>‹#›</a:t>
            </a:fld>
            <a:endParaRPr lang="en-US"/>
          </a:p>
        </p:txBody>
      </p:sp>
    </p:spTree>
    <p:extLst>
      <p:ext uri="{BB962C8B-B14F-4D97-AF65-F5344CB8AC3E}">
        <p14:creationId xmlns:p14="http://schemas.microsoft.com/office/powerpoint/2010/main" val="2630629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AAB40BC-81C2-465D-A1F9-B80D97E81C75}" type="slidenum">
              <a:rPr lang="en-US"/>
              <a:pPr>
                <a:defRPr/>
              </a:pPr>
              <a:t>‹#›</a:t>
            </a:fld>
            <a:endParaRPr lang="en-US"/>
          </a:p>
        </p:txBody>
      </p:sp>
    </p:spTree>
    <p:extLst>
      <p:ext uri="{BB962C8B-B14F-4D97-AF65-F5344CB8AC3E}">
        <p14:creationId xmlns:p14="http://schemas.microsoft.com/office/powerpoint/2010/main" val="149937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8655710-6BF7-44E1-BBB2-407A4C8D82BB}" type="slidenum">
              <a:rPr lang="en-US"/>
              <a:pPr>
                <a:defRPr/>
              </a:pPr>
              <a:t>‹#›</a:t>
            </a:fld>
            <a:endParaRPr lang="en-US"/>
          </a:p>
        </p:txBody>
      </p:sp>
    </p:spTree>
    <p:extLst>
      <p:ext uri="{BB962C8B-B14F-4D97-AF65-F5344CB8AC3E}">
        <p14:creationId xmlns:p14="http://schemas.microsoft.com/office/powerpoint/2010/main" val="255136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60338B9-7357-4384-B7B1-0343E047F467}" type="slidenum">
              <a:rPr lang="en-US"/>
              <a:pPr>
                <a:defRPr/>
              </a:pPr>
              <a:t>‹#›</a:t>
            </a:fld>
            <a:endParaRPr lang="en-US"/>
          </a:p>
        </p:txBody>
      </p:sp>
    </p:spTree>
    <p:extLst>
      <p:ext uri="{BB962C8B-B14F-4D97-AF65-F5344CB8AC3E}">
        <p14:creationId xmlns:p14="http://schemas.microsoft.com/office/powerpoint/2010/main" val="8624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588E127-E3D1-4709-B2AA-6849C264B56C}" type="slidenum">
              <a:rPr lang="en-US"/>
              <a:pPr>
                <a:defRPr/>
              </a:pPr>
              <a:t>‹#›</a:t>
            </a:fld>
            <a:endParaRPr lang="en-US"/>
          </a:p>
        </p:txBody>
      </p:sp>
    </p:spTree>
    <p:extLst>
      <p:ext uri="{BB962C8B-B14F-4D97-AF65-F5344CB8AC3E}">
        <p14:creationId xmlns:p14="http://schemas.microsoft.com/office/powerpoint/2010/main" val="48446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84B7C1-69B3-44EF-8F59-8B6D4C108F0E}" type="slidenum">
              <a:rPr lang="en-US"/>
              <a:pPr>
                <a:defRPr/>
              </a:pPr>
              <a:t>‹#›</a:t>
            </a:fld>
            <a:endParaRPr lang="en-US"/>
          </a:p>
        </p:txBody>
      </p:sp>
    </p:spTree>
    <p:extLst>
      <p:ext uri="{BB962C8B-B14F-4D97-AF65-F5344CB8AC3E}">
        <p14:creationId xmlns:p14="http://schemas.microsoft.com/office/powerpoint/2010/main" val="417958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CB95B0F-DEF8-4516-B1ED-5BA0F7DB20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b/ba/Seal_Of_The_President_Of_The_Unites_States_Of_America.sv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Image:Nagasakibomb.jpg" TargetMode="External"/><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hyperlink" Target="http://en.wikipedia.org/wiki/Image:Hirgrnd1.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n.wikipedia.org/wiki/Image:The_Cuba_Missile_Crisis.jpg" TargetMode="External"/><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hyperlink" Target="http://en.wikipedia.org/wiki/Image:S-75_Dzwina_RB2.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en.wikipedia.org/wiki/Image:Kerry_Lennon.jpg" TargetMode="External"/><Relationship Id="rId1" Type="http://schemas.openxmlformats.org/officeDocument/2006/relationships/slideLayout" Target="../slideLayouts/slideLayout14.xml"/><Relationship Id="rId6" Type="http://schemas.openxmlformats.org/officeDocument/2006/relationships/hyperlink" Target="http://en.wikipedia.org/wiki/Image:Lbj2.jpg" TargetMode="External"/><Relationship Id="rId5" Type="http://schemas.openxmlformats.org/officeDocument/2006/relationships/image" Target="../media/image13.jpeg"/><Relationship Id="rId4" Type="http://schemas.openxmlformats.org/officeDocument/2006/relationships/hyperlink" Target="http://en.wikipedia.org/wiki/Image:Vietnamdem.jp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en.wikipedia.org/wiki/Image:Jimmy_Carter.jpg" TargetMode="External"/><Relationship Id="rId1" Type="http://schemas.openxmlformats.org/officeDocument/2006/relationships/slideLayout" Target="../slideLayouts/slideLayout15.xml"/><Relationship Id="rId5" Type="http://schemas.openxmlformats.org/officeDocument/2006/relationships/image" Target="../media/image16.jpeg"/><Relationship Id="rId4" Type="http://schemas.openxmlformats.org/officeDocument/2006/relationships/hyperlink" Target="http://en.wikipedia.org/wiki/Image:Ahmadinejad_alleged.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hyperlink" Target="http://en.wikipedia.org/wiki/Image:George_H._W._Bush,_President_of_the_United_States,_1989_official_portrait.jpg" TargetMode="External"/><Relationship Id="rId1" Type="http://schemas.openxmlformats.org/officeDocument/2006/relationships/slideLayout" Target="../slideLayouts/slideLayout12.xml"/><Relationship Id="rId6" Type="http://schemas.openxmlformats.org/officeDocument/2006/relationships/hyperlink" Target="http://en.wikipedia.org/wiki/Image:Manuel_Noriega_mug_shot.jpg" TargetMode="External"/><Relationship Id="rId5" Type="http://schemas.openxmlformats.org/officeDocument/2006/relationships/image" Target="../media/image18.jpeg"/><Relationship Id="rId4" Type="http://schemas.openxmlformats.org/officeDocument/2006/relationships/hyperlink" Target="http://en.wikipedia.org/wiki/Image:Bush_troops.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en.wikipedia.org/wiki/Image:CamNix.jpg"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en.wikipedia.org/wiki/Image:Reagan_and_Gorbachev_signing.jpg"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en.wikipedia.org/wiki/Image:USS_Constitution_vs_Guerriere.jpg" TargetMode="Externa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en.wikipedia.org/wiki/Image:Us-atlantic-fleet-1907.jpg" TargetMode="External"/><Relationship Id="rId1" Type="http://schemas.openxmlformats.org/officeDocument/2006/relationships/slideLayout" Target="../slideLayouts/slideLayout14.xml"/><Relationship Id="rId5" Type="http://schemas.openxmlformats.org/officeDocument/2006/relationships/image" Target="../media/image26.jpeg"/><Relationship Id="rId4" Type="http://schemas.openxmlformats.org/officeDocument/2006/relationships/hyperlink" Target="http://en.wikipedia.org/wiki/Image:Panama_Canal_under_construction,_1907.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upload.wikimedia.org/wikipedia/en/8/86/Jiang_Qing_and_President_Nixon.jpg" TargetMode="Externa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en.wikipedia.org/wiki/Image:Sadat_Carter_Begin,_Camp_David_1978.gif" TargetMode="External"/><Relationship Id="rId1" Type="http://schemas.openxmlformats.org/officeDocument/2006/relationships/slideLayout" Target="../slideLayouts/slideLayout12.xml"/><Relationship Id="rId5" Type="http://schemas.openxmlformats.org/officeDocument/2006/relationships/image" Target="../media/image30.jpeg"/><Relationship Id="rId4" Type="http://schemas.openxmlformats.org/officeDocument/2006/relationships/hyperlink" Target="http://en.wikipedia.org/wiki/Image:Begin,_Carter_and_Sadat_at_Camp_David_1978.jp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en.wikipedia.org/wiki/Image:ReaganBerlinWall.jpg" TargetMode="External"/><Relationship Id="rId1" Type="http://schemas.openxmlformats.org/officeDocument/2006/relationships/slideLayout" Target="../slideLayouts/slideLayout15.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en.wikipedia.org/wiki/Image:Saddamcapture.jpg" TargetMode="External"/><Relationship Id="rId1" Type="http://schemas.openxmlformats.org/officeDocument/2006/relationships/slideLayout" Target="../slideLayouts/slideLayout13.xml"/><Relationship Id="rId5" Type="http://schemas.openxmlformats.org/officeDocument/2006/relationships/image" Target="../media/image34.jpeg"/><Relationship Id="rId4" Type="http://schemas.openxmlformats.org/officeDocument/2006/relationships/hyperlink" Target="http://en.wikipedia.org/wiki/Image:DN-SD-04-12769.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en.wikipedia.org/wiki/Image:Emancipation_proclamation_typeset_signed.jpg" TargetMode="External"/><Relationship Id="rId1" Type="http://schemas.openxmlformats.org/officeDocument/2006/relationships/slideLayout" Target="../slideLayouts/slideLayout12.xml"/><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pbs.org/wgbh/aia/part4/4h1567b.html" TargetMode="External"/><Relationship Id="rId1" Type="http://schemas.openxmlformats.org/officeDocument/2006/relationships/slideLayout" Target="../slideLayouts/slideLayout13.xml"/><Relationship Id="rId5" Type="http://schemas.openxmlformats.org/officeDocument/2006/relationships/image" Target="../media/image38.jpeg"/><Relationship Id="rId4" Type="http://schemas.openxmlformats.org/officeDocument/2006/relationships/hyperlink" Target="http://en.wikipedia.org/wiki/Image:Andrew_Jackson.jpe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en.wikipedia.org/wiki/Image:GoldenSpikev3.jpg" TargetMode="External"/><Relationship Id="rId1" Type="http://schemas.openxmlformats.org/officeDocument/2006/relationships/slideLayout" Target="../slideLayouts/slideLayout12.xml"/><Relationship Id="rId5" Type="http://schemas.openxmlformats.org/officeDocument/2006/relationships/image" Target="../media/image40.png"/><Relationship Id="rId4" Type="http://schemas.openxmlformats.org/officeDocument/2006/relationships/hyperlink" Target="http://www.archives.gov/education/lessons/homestead-act/images/homesteading-family.gif"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theodore-roosevelt.com/trp34.jpg" TargetMode="External"/><Relationship Id="rId2" Type="http://schemas.openxmlformats.org/officeDocument/2006/relationships/image" Target="../media/image41.jpeg"/><Relationship Id="rId1" Type="http://schemas.openxmlformats.org/officeDocument/2006/relationships/slideLayout" Target="../slideLayouts/slideLayout15.xml"/><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en.wikipedia.org/wiki/Image:Tva_norris_dam.jpg" TargetMode="External"/><Relationship Id="rId1" Type="http://schemas.openxmlformats.org/officeDocument/2006/relationships/slideLayout" Target="../slideLayouts/slideLayout12.xml"/><Relationship Id="rId5" Type="http://schemas.openxmlformats.org/officeDocument/2006/relationships/image" Target="../media/image44.jpeg"/><Relationship Id="rId4" Type="http://schemas.openxmlformats.org/officeDocument/2006/relationships/hyperlink" Target="http://en.wikipedia.org/wiki/Image:Ccc-road.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upload.wikimedia.org/wikipedia/commons/2/2e/George-Washington.jpg" TargetMode="Externa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en.wikipedia.org/wiki/Image:Lyndon_Johnson_signing_Civil_Rights_Act,_2_July,_1964.jpg" TargetMode="External"/><Relationship Id="rId1" Type="http://schemas.openxmlformats.org/officeDocument/2006/relationships/slideLayout" Target="../slideLayouts/slideLayout13.xml"/><Relationship Id="rId5" Type="http://schemas.openxmlformats.org/officeDocument/2006/relationships/image" Target="../media/image47.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upload.wikimedia.org/wikipedia/commons/1/14/Environmental_Protection_Agency_logo.svg" TargetMode="External"/><Relationship Id="rId1" Type="http://schemas.openxmlformats.org/officeDocument/2006/relationships/slideLayout" Target="../slideLayouts/slideLayout12.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hyperlink" Target="http://upload.wikimedia.org/wikipedia/commons/0/00/DEA_badge.PNG"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en.wikipedia.org/wiki/Image:State_of_the_Union.jpg" TargetMode="Externa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en.wikipedia.org/wiki/Image:Jm4.gif"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Image:Lincoln_and_McClellan_1862-10-03.jp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n.wikipedia.org/wiki/Image:Council_of_Four_Versailles.jpg"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n.wikipedia.org/wiki/Image:Yalta_summit_1945_with_Churchill,_Roosevelt,_Stalin.jpg"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228600"/>
            <a:ext cx="8534400" cy="1698625"/>
          </a:xfrm>
        </p:spPr>
        <p:txBody>
          <a:bodyPr/>
          <a:lstStyle/>
          <a:p>
            <a:pPr eaLnBrk="1" hangingPunct="1"/>
            <a:r>
              <a:rPr lang="en-US" altLang="en-US" b="1" smtClean="0"/>
              <a:t>The Presidency of the United States</a:t>
            </a:r>
          </a:p>
        </p:txBody>
      </p:sp>
      <p:pic>
        <p:nvPicPr>
          <p:cNvPr id="2051" name="Picture 6" descr="Image:Seal Of The President Of The Unites States Of America.svg">
            <a:hlinkClick r:id="rId2"/>
          </p:cNvPr>
          <p:cNvPicPr>
            <a:picLocks noGrp="1" noChangeAspect="1" noChangeArrowheads="1"/>
          </p:cNvPicPr>
          <p:nvPr>
            <p:ph type="subTitle" idx="1"/>
          </p:nvPr>
        </p:nvPicPr>
        <p:blipFill>
          <a:blip r:embed="rId3">
            <a:extLst>
              <a:ext uri="{28A0092B-C50C-407E-A947-70E740481C1C}">
                <a14:useLocalDpi xmlns:a14="http://schemas.microsoft.com/office/drawing/2010/main" val="0"/>
              </a:ext>
            </a:extLst>
          </a:blip>
          <a:srcRect/>
          <a:stretch>
            <a:fillRect/>
          </a:stretch>
        </p:blipFill>
        <p:spPr>
          <a:xfrm>
            <a:off x="2286000" y="1905000"/>
            <a:ext cx="4267200" cy="426720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altLang="en-US" smtClean="0"/>
              <a:t>Harry S. Truman (1945-53)</a:t>
            </a:r>
          </a:p>
        </p:txBody>
      </p:sp>
      <p:sp>
        <p:nvSpPr>
          <p:cNvPr id="11267" name="Rectangle 6"/>
          <p:cNvSpPr>
            <a:spLocks noGrp="1" noChangeArrowheads="1"/>
          </p:cNvSpPr>
          <p:nvPr>
            <p:ph type="body" sz="half" idx="2"/>
          </p:nvPr>
        </p:nvSpPr>
        <p:spPr>
          <a:xfrm>
            <a:off x="4800600" y="1143000"/>
            <a:ext cx="4343400" cy="5486400"/>
          </a:xfrm>
        </p:spPr>
        <p:txBody>
          <a:bodyPr/>
          <a:lstStyle/>
          <a:p>
            <a:pPr eaLnBrk="1" hangingPunct="1">
              <a:lnSpc>
                <a:spcPct val="90000"/>
              </a:lnSpc>
            </a:pPr>
            <a:r>
              <a:rPr lang="en-US" altLang="en-US" sz="2200" smtClean="0"/>
              <a:t>Truman was faced with some of the most difficult decisions any Commander-in-Chief had to make</a:t>
            </a:r>
          </a:p>
          <a:p>
            <a:pPr eaLnBrk="1" hangingPunct="1">
              <a:lnSpc>
                <a:spcPct val="90000"/>
              </a:lnSpc>
            </a:pPr>
            <a:r>
              <a:rPr lang="en-US" altLang="en-US" sz="2200" smtClean="0"/>
              <a:t>He had to lead the nation in the final year of World War II, having practically no experience or prior knowledge of vital information</a:t>
            </a:r>
          </a:p>
          <a:p>
            <a:pPr eaLnBrk="1" hangingPunct="1">
              <a:lnSpc>
                <a:spcPct val="90000"/>
              </a:lnSpc>
            </a:pPr>
            <a:r>
              <a:rPr lang="en-US" altLang="en-US" sz="2200" smtClean="0"/>
              <a:t>Made the decision to use the </a:t>
            </a:r>
            <a:r>
              <a:rPr lang="en-US" altLang="en-US" sz="2200" b="1" smtClean="0"/>
              <a:t>atomic bomb</a:t>
            </a:r>
            <a:r>
              <a:rPr lang="en-US" altLang="en-US" sz="2200" smtClean="0"/>
              <a:t> against Japan</a:t>
            </a:r>
          </a:p>
          <a:p>
            <a:pPr eaLnBrk="1" hangingPunct="1">
              <a:lnSpc>
                <a:spcPct val="90000"/>
              </a:lnSpc>
            </a:pPr>
            <a:r>
              <a:rPr lang="en-US" altLang="en-US" sz="2200" smtClean="0"/>
              <a:t>Had to stand up to Communist aggression after World War II, including the </a:t>
            </a:r>
            <a:r>
              <a:rPr lang="en-US" altLang="en-US" sz="2200" b="1" smtClean="0"/>
              <a:t>Korean War</a:t>
            </a:r>
          </a:p>
          <a:p>
            <a:pPr eaLnBrk="1" hangingPunct="1">
              <a:lnSpc>
                <a:spcPct val="90000"/>
              </a:lnSpc>
            </a:pPr>
            <a:r>
              <a:rPr lang="en-US" altLang="en-US" sz="2200" b="1" smtClean="0"/>
              <a:t>Fired</a:t>
            </a:r>
            <a:r>
              <a:rPr lang="en-US" altLang="en-US" sz="2200" smtClean="0"/>
              <a:t> widely popular General </a:t>
            </a:r>
            <a:r>
              <a:rPr lang="en-US" altLang="en-US" sz="2200" b="1" smtClean="0"/>
              <a:t>Douglas MacArthur</a:t>
            </a:r>
            <a:r>
              <a:rPr lang="en-US" altLang="en-US" sz="2200" smtClean="0"/>
              <a:t> during the Korean War</a:t>
            </a:r>
          </a:p>
          <a:p>
            <a:pPr eaLnBrk="1" hangingPunct="1">
              <a:lnSpc>
                <a:spcPct val="90000"/>
              </a:lnSpc>
            </a:pPr>
            <a:endParaRPr lang="en-US" altLang="en-US" sz="2200" smtClean="0"/>
          </a:p>
        </p:txBody>
      </p:sp>
      <p:pic>
        <p:nvPicPr>
          <p:cNvPr id="11268" name="Picture 12" descr="The Fat Man mushroom cloud resulting from the nuclear explosion over Nagasaki rises 18 km (11 mi, 60,000 ft) into the air from the hypocenter.">
            <a:hlinkClick r:id="rId2" tooltip="The Fat Man mushroom cloud resulting from the nuclear explosion over Nagasaki rises 18 km (11 mi, 60,000 ft) into the air from the hypocenter."/>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990600" y="1371600"/>
            <a:ext cx="2058988" cy="2438400"/>
          </a:xfrm>
        </p:spPr>
      </p:pic>
      <p:pic>
        <p:nvPicPr>
          <p:cNvPr id="11269" name="Picture 14" descr="Seizo Yamada's ground level photo taken from approximately 7 km northeast of Hiroshima.">
            <a:hlinkClick r:id="rId4" tooltip="Seizo Yamada's ground level photo taken from approximately 7 km northeast of Hiroshima."/>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886200"/>
            <a:ext cx="19399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altLang="en-US" smtClean="0"/>
              <a:t>John F. Kennedy (1961-63)</a:t>
            </a:r>
          </a:p>
        </p:txBody>
      </p:sp>
      <p:sp>
        <p:nvSpPr>
          <p:cNvPr id="12291" name="Rectangle 5"/>
          <p:cNvSpPr>
            <a:spLocks noGrp="1" noChangeArrowheads="1"/>
          </p:cNvSpPr>
          <p:nvPr>
            <p:ph type="body" sz="half" idx="1"/>
          </p:nvPr>
        </p:nvSpPr>
        <p:spPr>
          <a:xfrm>
            <a:off x="152400" y="1371600"/>
            <a:ext cx="4343400" cy="5486400"/>
          </a:xfrm>
        </p:spPr>
        <p:txBody>
          <a:bodyPr/>
          <a:lstStyle/>
          <a:p>
            <a:pPr eaLnBrk="1" hangingPunct="1">
              <a:lnSpc>
                <a:spcPct val="90000"/>
              </a:lnSpc>
            </a:pPr>
            <a:r>
              <a:rPr lang="en-US" altLang="en-US" sz="2100" smtClean="0"/>
              <a:t>Took bold action against the </a:t>
            </a:r>
            <a:r>
              <a:rPr lang="en-US" altLang="en-US" sz="2100" b="1" smtClean="0"/>
              <a:t>Soviet Union</a:t>
            </a:r>
            <a:r>
              <a:rPr lang="en-US" altLang="en-US" sz="2100" smtClean="0"/>
              <a:t> during the Cold War to stop the spread of Communism</a:t>
            </a:r>
          </a:p>
          <a:p>
            <a:pPr eaLnBrk="1" hangingPunct="1">
              <a:lnSpc>
                <a:spcPct val="90000"/>
              </a:lnSpc>
            </a:pPr>
            <a:r>
              <a:rPr lang="en-US" altLang="en-US" sz="2100" smtClean="0"/>
              <a:t>Invaded Cuba in 1961 at the </a:t>
            </a:r>
            <a:r>
              <a:rPr lang="en-US" altLang="en-US" sz="2100" b="1" smtClean="0"/>
              <a:t>Bay of Pigs</a:t>
            </a:r>
            <a:r>
              <a:rPr lang="en-US" altLang="en-US" sz="2100" smtClean="0"/>
              <a:t>, which was a failure</a:t>
            </a:r>
          </a:p>
          <a:p>
            <a:pPr eaLnBrk="1" hangingPunct="1">
              <a:lnSpc>
                <a:spcPct val="90000"/>
              </a:lnSpc>
            </a:pPr>
            <a:r>
              <a:rPr lang="en-US" altLang="en-US" sz="2100" smtClean="0"/>
              <a:t>Led the U.S. during the </a:t>
            </a:r>
            <a:r>
              <a:rPr lang="en-US" altLang="en-US" sz="2100" b="1" smtClean="0"/>
              <a:t>Cuban Missile Crisis</a:t>
            </a:r>
          </a:p>
          <a:p>
            <a:pPr eaLnBrk="1" hangingPunct="1">
              <a:lnSpc>
                <a:spcPct val="90000"/>
              </a:lnSpc>
            </a:pPr>
            <a:r>
              <a:rPr lang="en-US" altLang="en-US" sz="2100" smtClean="0"/>
              <a:t>A naval blockade of Cuba forced the Soviets to remove nuclear </a:t>
            </a:r>
            <a:r>
              <a:rPr lang="en-US" altLang="en-US" sz="2100" b="1" smtClean="0"/>
              <a:t>missiles</a:t>
            </a:r>
            <a:r>
              <a:rPr lang="en-US" altLang="en-US" sz="2100" smtClean="0"/>
              <a:t> from Cuba.  Resisted heavy pressure from military leaders to launch an invasion.  His decision probably </a:t>
            </a:r>
            <a:r>
              <a:rPr lang="en-US" altLang="en-US" sz="2100" b="1" smtClean="0"/>
              <a:t>prevented</a:t>
            </a:r>
            <a:r>
              <a:rPr lang="en-US" altLang="en-US" sz="2100" smtClean="0"/>
              <a:t> </a:t>
            </a:r>
            <a:r>
              <a:rPr lang="en-US" altLang="en-US" sz="2100" b="1" smtClean="0"/>
              <a:t>World War III</a:t>
            </a:r>
          </a:p>
        </p:txBody>
      </p:sp>
      <p:pic>
        <p:nvPicPr>
          <p:cNvPr id="12292" name="Picture 12" descr="President Kennedy in a crowded Cabinet Room during the Cuban Missile Crisis.">
            <a:hlinkClick r:id="rId2" tooltip="President Kennedy in a crowded Cabinet Room during the Cuban Missile Crisis."/>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343400" y="1219200"/>
            <a:ext cx="3886200" cy="2641600"/>
          </a:xfrm>
        </p:spPr>
      </p:pic>
      <p:pic>
        <p:nvPicPr>
          <p:cNvPr id="12293" name="Picture 14" descr="S-75 Dvina with V-750V 1D missile on a launcher. An installation similar to this one shot down Major Anderson's U-2 over Cuba.">
            <a:hlinkClick r:id="rId4" tooltip="S-75 Dvina with V-750V 1D missile on a launcher. An installation similar to this one shot down Major Anderson's U-2 over Cuba."/>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4476750"/>
            <a:ext cx="259080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altLang="en-US" smtClean="0"/>
              <a:t>Lyndon B. Johnson (1963-69)</a:t>
            </a:r>
          </a:p>
        </p:txBody>
      </p:sp>
      <p:sp>
        <p:nvSpPr>
          <p:cNvPr id="13315" name="Rectangle 6"/>
          <p:cNvSpPr>
            <a:spLocks noGrp="1" noChangeArrowheads="1"/>
          </p:cNvSpPr>
          <p:nvPr>
            <p:ph type="body" sz="half" idx="3"/>
          </p:nvPr>
        </p:nvSpPr>
        <p:spPr>
          <a:xfrm>
            <a:off x="4648200" y="1600200"/>
            <a:ext cx="4267200" cy="5029200"/>
          </a:xfrm>
        </p:spPr>
        <p:txBody>
          <a:bodyPr/>
          <a:lstStyle/>
          <a:p>
            <a:pPr eaLnBrk="1" hangingPunct="1">
              <a:lnSpc>
                <a:spcPct val="80000"/>
              </a:lnSpc>
            </a:pPr>
            <a:r>
              <a:rPr lang="en-US" altLang="en-US" sz="2500" smtClean="0"/>
              <a:t>He began large-scale U.S. involvement in </a:t>
            </a:r>
            <a:r>
              <a:rPr lang="en-US" altLang="en-US" sz="2500" b="1" smtClean="0"/>
              <a:t>Vietnam</a:t>
            </a:r>
          </a:p>
          <a:p>
            <a:pPr eaLnBrk="1" hangingPunct="1">
              <a:lnSpc>
                <a:spcPct val="80000"/>
              </a:lnSpc>
            </a:pPr>
            <a:r>
              <a:rPr lang="en-US" altLang="en-US" sz="2500" smtClean="0"/>
              <a:t>His policy was highly unpopular, leading to large-scale </a:t>
            </a:r>
            <a:r>
              <a:rPr lang="en-US" altLang="en-US" sz="2500" b="1" smtClean="0"/>
              <a:t>protests</a:t>
            </a:r>
          </a:p>
          <a:p>
            <a:pPr eaLnBrk="1" hangingPunct="1">
              <a:lnSpc>
                <a:spcPct val="80000"/>
              </a:lnSpc>
            </a:pPr>
            <a:r>
              <a:rPr lang="en-US" altLang="en-US" sz="2500" smtClean="0"/>
              <a:t>Important information was kept from the American people, causing distrust</a:t>
            </a:r>
          </a:p>
          <a:p>
            <a:pPr eaLnBrk="1" hangingPunct="1">
              <a:lnSpc>
                <a:spcPct val="80000"/>
              </a:lnSpc>
            </a:pPr>
            <a:r>
              <a:rPr lang="en-US" altLang="en-US" sz="2500" smtClean="0"/>
              <a:t>He decided not to run for re-election in 1968, as he had become so </a:t>
            </a:r>
            <a:r>
              <a:rPr lang="en-US" altLang="en-US" sz="2500" b="1" smtClean="0"/>
              <a:t>unpopular</a:t>
            </a:r>
            <a:r>
              <a:rPr lang="en-US" altLang="en-US" sz="2500" smtClean="0"/>
              <a:t> due to his decisions as Commander-in-Chief</a:t>
            </a:r>
          </a:p>
        </p:txBody>
      </p:sp>
      <p:pic>
        <p:nvPicPr>
          <p:cNvPr id="13316" name="Picture 18" descr="Famous anti-war protesters:  John Kerry with ex-Beatle John Lennon during a protest rally at New York City's Bryant Park in 1972.">
            <a:hlinkClick r:id="rId2" tooltip="Famous anti-war protesters:  John Kerry with ex-Beatle John Lennon during a protest rally at New York City's Bryant Park in 197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5029200"/>
            <a:ext cx="19050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20" descr="Anti-Vietnam war demonstration">
            <a:hlinkClick r:id="rId4" tooltip="Anti-Vietnam war demonstration"/>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200400"/>
            <a:ext cx="238125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22" descr="Lyndon B. Johnson">
            <a:hlinkClick r:id="rId6" tooltip="Lyndon B. Johnson"/>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1295400"/>
            <a:ext cx="158115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n-US" altLang="en-US" smtClean="0"/>
              <a:t>Jimmy Carter (1977-81)</a:t>
            </a:r>
          </a:p>
        </p:txBody>
      </p:sp>
      <p:sp>
        <p:nvSpPr>
          <p:cNvPr id="14339" name="Rectangle 5"/>
          <p:cNvSpPr>
            <a:spLocks noGrp="1" noChangeArrowheads="1"/>
          </p:cNvSpPr>
          <p:nvPr>
            <p:ph type="body" sz="half" idx="1"/>
          </p:nvPr>
        </p:nvSpPr>
        <p:spPr>
          <a:xfrm>
            <a:off x="0" y="1295400"/>
            <a:ext cx="4495800" cy="4830763"/>
          </a:xfrm>
        </p:spPr>
        <p:txBody>
          <a:bodyPr/>
          <a:lstStyle/>
          <a:p>
            <a:pPr eaLnBrk="1" hangingPunct="1">
              <a:lnSpc>
                <a:spcPct val="80000"/>
              </a:lnSpc>
            </a:pPr>
            <a:r>
              <a:rPr lang="en-US" altLang="en-US" sz="2000" smtClean="0"/>
              <a:t>During his Presidency, the U.S. embassy in </a:t>
            </a:r>
            <a:r>
              <a:rPr lang="en-US" altLang="en-US" sz="2000" b="1" smtClean="0"/>
              <a:t>Iran </a:t>
            </a:r>
            <a:r>
              <a:rPr lang="en-US" altLang="en-US" sz="2000" smtClean="0"/>
              <a:t>was attacked and many Americans were taken hostage for more than a year</a:t>
            </a:r>
          </a:p>
          <a:p>
            <a:pPr eaLnBrk="1" hangingPunct="1">
              <a:lnSpc>
                <a:spcPct val="80000"/>
              </a:lnSpc>
            </a:pPr>
            <a:r>
              <a:rPr lang="en-US" altLang="en-US" sz="2000" smtClean="0"/>
              <a:t>Many Americans wanted to take military action to rescue the </a:t>
            </a:r>
            <a:r>
              <a:rPr lang="en-US" altLang="en-US" sz="2000" b="1" smtClean="0"/>
              <a:t>hostages</a:t>
            </a:r>
          </a:p>
          <a:p>
            <a:pPr eaLnBrk="1" hangingPunct="1">
              <a:lnSpc>
                <a:spcPct val="80000"/>
              </a:lnSpc>
            </a:pPr>
            <a:r>
              <a:rPr lang="en-US" altLang="en-US" sz="2000" smtClean="0"/>
              <a:t>Carter tried to negotiate for their safe release</a:t>
            </a:r>
          </a:p>
          <a:p>
            <a:pPr eaLnBrk="1" hangingPunct="1">
              <a:lnSpc>
                <a:spcPct val="80000"/>
              </a:lnSpc>
            </a:pPr>
            <a:r>
              <a:rPr lang="en-US" altLang="en-US" sz="2000" smtClean="0"/>
              <a:t>A small-scale rescue operation was launched, but the helicopter crashed in the desert and it failed, </a:t>
            </a:r>
            <a:r>
              <a:rPr lang="en-US" altLang="en-US" sz="2000" b="1" smtClean="0"/>
              <a:t>killing 8 American soldiers</a:t>
            </a:r>
          </a:p>
          <a:p>
            <a:pPr eaLnBrk="1" hangingPunct="1">
              <a:lnSpc>
                <a:spcPct val="80000"/>
              </a:lnSpc>
            </a:pPr>
            <a:r>
              <a:rPr lang="en-US" altLang="en-US" sz="2000" smtClean="0"/>
              <a:t>Carter did get all the hostages home alive in the end, but it was too late for his Presidency</a:t>
            </a:r>
          </a:p>
          <a:p>
            <a:pPr eaLnBrk="1" hangingPunct="1">
              <a:lnSpc>
                <a:spcPct val="80000"/>
              </a:lnSpc>
            </a:pPr>
            <a:r>
              <a:rPr lang="en-US" altLang="en-US" sz="2000" smtClean="0"/>
              <a:t>He was perceived as weak for not going to war with Iran and was defeated in a</a:t>
            </a:r>
            <a:r>
              <a:rPr lang="en-US" altLang="en-US" sz="2000" b="1" smtClean="0"/>
              <a:t> landslide</a:t>
            </a:r>
            <a:r>
              <a:rPr lang="en-US" altLang="en-US" sz="2000" smtClean="0"/>
              <a:t> in the </a:t>
            </a:r>
            <a:r>
              <a:rPr lang="en-US" altLang="en-US" sz="2000" b="1" smtClean="0"/>
              <a:t>1980</a:t>
            </a:r>
            <a:r>
              <a:rPr lang="en-US" altLang="en-US" sz="2000" smtClean="0"/>
              <a:t> election by </a:t>
            </a:r>
            <a:r>
              <a:rPr lang="en-US" altLang="en-US" sz="2000" b="1" smtClean="0"/>
              <a:t>Ronald Reagan</a:t>
            </a:r>
          </a:p>
        </p:txBody>
      </p:sp>
      <p:pic>
        <p:nvPicPr>
          <p:cNvPr id="14340" name="Picture 15" descr="Jimmy Carter">
            <a:hlinkClick r:id="rId2" tooltip="Jimmy Carter"/>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371600"/>
            <a:ext cx="190658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17" descr="Iranian militants escort a blindfolded U.S. hostage to the media. Some Former Hostages have identified the man at the Hostages left side to be Iranian president Mahmoud Ahmadinejad. However Ahmadinejad and the CIA have disputed these allegations.">
            <a:hlinkClick r:id="rId4" tooltip="Iranian militants escort a blindfolded U.S. hostage to the media. Some Former Hostages have identified the man at the Hostages left side to be Iranian president Mahmoud Ahmadinejad. However Ahmadinejad and the CIA have disputed these allegations."/>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4419600"/>
            <a:ext cx="2971800"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altLang="en-US" smtClean="0"/>
              <a:t>George H.W. Bush (1989-93)</a:t>
            </a:r>
          </a:p>
        </p:txBody>
      </p:sp>
      <p:sp>
        <p:nvSpPr>
          <p:cNvPr id="15363" name="Rectangle 6"/>
          <p:cNvSpPr>
            <a:spLocks noGrp="1" noChangeArrowheads="1"/>
          </p:cNvSpPr>
          <p:nvPr>
            <p:ph type="body" sz="half" idx="2"/>
          </p:nvPr>
        </p:nvSpPr>
        <p:spPr>
          <a:xfrm>
            <a:off x="4648200" y="1066800"/>
            <a:ext cx="4495800" cy="5791200"/>
          </a:xfrm>
        </p:spPr>
        <p:txBody>
          <a:bodyPr/>
          <a:lstStyle/>
          <a:p>
            <a:pPr eaLnBrk="1" hangingPunct="1">
              <a:lnSpc>
                <a:spcPct val="90000"/>
              </a:lnSpc>
            </a:pPr>
            <a:r>
              <a:rPr lang="en-US" altLang="en-US" sz="2000" smtClean="0"/>
              <a:t>He was viewed as an excellent Commander-in-Chief</a:t>
            </a:r>
          </a:p>
          <a:p>
            <a:pPr eaLnBrk="1" hangingPunct="1">
              <a:lnSpc>
                <a:spcPct val="90000"/>
              </a:lnSpc>
            </a:pPr>
            <a:r>
              <a:rPr lang="en-US" altLang="en-US" sz="2000" b="1" smtClean="0"/>
              <a:t>Communism</a:t>
            </a:r>
            <a:r>
              <a:rPr lang="en-US" altLang="en-US" sz="2000" smtClean="0"/>
              <a:t> in Russia and eastern Europe </a:t>
            </a:r>
            <a:r>
              <a:rPr lang="en-US" altLang="en-US" sz="2000" b="1" smtClean="0"/>
              <a:t>collapsed</a:t>
            </a:r>
            <a:r>
              <a:rPr lang="en-US" altLang="en-US" sz="2000" smtClean="0"/>
              <a:t> during his Presidency</a:t>
            </a:r>
          </a:p>
          <a:p>
            <a:pPr eaLnBrk="1" hangingPunct="1">
              <a:lnSpc>
                <a:spcPct val="90000"/>
              </a:lnSpc>
            </a:pPr>
            <a:r>
              <a:rPr lang="en-US" altLang="en-US" sz="2000" smtClean="0"/>
              <a:t>He invaded </a:t>
            </a:r>
            <a:r>
              <a:rPr lang="en-US" altLang="en-US" sz="2000" b="1" smtClean="0"/>
              <a:t>Panama</a:t>
            </a:r>
            <a:r>
              <a:rPr lang="en-US" altLang="en-US" sz="2000" smtClean="0"/>
              <a:t> and captured dictator </a:t>
            </a:r>
            <a:r>
              <a:rPr lang="en-US" altLang="en-US" sz="2000" b="1" smtClean="0"/>
              <a:t>Manuel Noriega</a:t>
            </a:r>
          </a:p>
          <a:p>
            <a:pPr eaLnBrk="1" hangingPunct="1">
              <a:lnSpc>
                <a:spcPct val="90000"/>
              </a:lnSpc>
            </a:pPr>
            <a:r>
              <a:rPr lang="en-US" altLang="en-US" sz="2000" smtClean="0"/>
              <a:t>He led the U.S. into </a:t>
            </a:r>
            <a:r>
              <a:rPr lang="en-US" altLang="en-US" sz="2000" b="1" smtClean="0"/>
              <a:t>Gulf War I</a:t>
            </a:r>
            <a:r>
              <a:rPr lang="en-US" altLang="en-US" sz="2000" smtClean="0"/>
              <a:t> against </a:t>
            </a:r>
            <a:r>
              <a:rPr lang="en-US" altLang="en-US" sz="2000" b="1" smtClean="0"/>
              <a:t>Iraq</a:t>
            </a:r>
            <a:r>
              <a:rPr lang="en-US" altLang="en-US" sz="2000" smtClean="0"/>
              <a:t> in 1991</a:t>
            </a:r>
          </a:p>
          <a:p>
            <a:pPr eaLnBrk="1" hangingPunct="1">
              <a:lnSpc>
                <a:spcPct val="90000"/>
              </a:lnSpc>
            </a:pPr>
            <a:r>
              <a:rPr lang="en-US" altLang="en-US" sz="2000" smtClean="0"/>
              <a:t>The military won quick victory, driving the Iraqis out of </a:t>
            </a:r>
            <a:r>
              <a:rPr lang="en-US" altLang="en-US" sz="2000" b="1" smtClean="0"/>
              <a:t>Kuwait</a:t>
            </a:r>
          </a:p>
          <a:p>
            <a:pPr eaLnBrk="1" hangingPunct="1">
              <a:lnSpc>
                <a:spcPct val="90000"/>
              </a:lnSpc>
            </a:pPr>
            <a:r>
              <a:rPr lang="en-US" altLang="en-US" sz="2000" smtClean="0"/>
              <a:t>His popularity ratings soared above 90%</a:t>
            </a:r>
          </a:p>
          <a:p>
            <a:pPr eaLnBrk="1" hangingPunct="1">
              <a:lnSpc>
                <a:spcPct val="90000"/>
              </a:lnSpc>
            </a:pPr>
            <a:r>
              <a:rPr lang="en-US" altLang="en-US" sz="2000" smtClean="0"/>
              <a:t>However, he was perceived as </a:t>
            </a:r>
            <a:r>
              <a:rPr lang="en-US" altLang="en-US" sz="2000" b="1" smtClean="0"/>
              <a:t>weak on domestic issues</a:t>
            </a:r>
            <a:r>
              <a:rPr lang="en-US" altLang="en-US" sz="2000" smtClean="0"/>
              <a:t> and the economy</a:t>
            </a:r>
          </a:p>
          <a:p>
            <a:pPr eaLnBrk="1" hangingPunct="1">
              <a:lnSpc>
                <a:spcPct val="90000"/>
              </a:lnSpc>
            </a:pPr>
            <a:r>
              <a:rPr lang="en-US" altLang="en-US" sz="2000" smtClean="0"/>
              <a:t>By the </a:t>
            </a:r>
            <a:r>
              <a:rPr lang="en-US" altLang="en-US" sz="2000" b="1" smtClean="0"/>
              <a:t>1992 election</a:t>
            </a:r>
            <a:r>
              <a:rPr lang="en-US" altLang="en-US" sz="2000" smtClean="0"/>
              <a:t> his popularity had dropped and he was beaten by </a:t>
            </a:r>
            <a:r>
              <a:rPr lang="en-US" altLang="en-US" sz="2000" b="1" smtClean="0"/>
              <a:t>Bill Clinton</a:t>
            </a:r>
          </a:p>
        </p:txBody>
      </p:sp>
      <p:pic>
        <p:nvPicPr>
          <p:cNvPr id="15364" name="Picture 12" descr="George H. W. Bush">
            <a:hlinkClick r:id="rId2" tooltip="George H. W. Bush"/>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2209800" y="1295400"/>
            <a:ext cx="1974850" cy="2276475"/>
          </a:xfrm>
        </p:spPr>
      </p:pic>
      <p:pic>
        <p:nvPicPr>
          <p:cNvPr id="15365" name="Picture 14" descr="President Bush visited American troops in Saudi Arabia on Thanksgiving Day, 1990">
            <a:hlinkClick r:id="rId4" tooltip="President Bush visited American troops in Saudi Arabia on Thanksgiving Day, 1990"/>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4260850"/>
            <a:ext cx="2743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16" descr="Manuel Noriega">
            <a:hlinkClick r:id="rId6" tooltip="Manuel Noriega"/>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2590800"/>
            <a:ext cx="13874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altLang="en-US" smtClean="0"/>
              <a:t>Limiting the Commander-in-Chief</a:t>
            </a:r>
          </a:p>
        </p:txBody>
      </p:sp>
      <p:sp>
        <p:nvSpPr>
          <p:cNvPr id="16387" name="Rectangle 5"/>
          <p:cNvSpPr>
            <a:spLocks noGrp="1" noChangeArrowheads="1"/>
          </p:cNvSpPr>
          <p:nvPr>
            <p:ph type="body" sz="half" idx="1"/>
          </p:nvPr>
        </p:nvSpPr>
        <p:spPr>
          <a:xfrm>
            <a:off x="0" y="1447800"/>
            <a:ext cx="4495800" cy="5257800"/>
          </a:xfrm>
        </p:spPr>
        <p:txBody>
          <a:bodyPr/>
          <a:lstStyle/>
          <a:p>
            <a:pPr eaLnBrk="1" hangingPunct="1">
              <a:lnSpc>
                <a:spcPct val="80000"/>
              </a:lnSpc>
            </a:pPr>
            <a:r>
              <a:rPr lang="en-US" altLang="en-US" sz="2100" smtClean="0"/>
              <a:t>After the </a:t>
            </a:r>
            <a:r>
              <a:rPr lang="en-US" altLang="en-US" sz="2100" b="1" smtClean="0"/>
              <a:t>Vietnam War</a:t>
            </a:r>
            <a:r>
              <a:rPr lang="en-US" altLang="en-US" sz="2100" smtClean="0"/>
              <a:t>, people were concerned that the President had too much power over the military</a:t>
            </a:r>
          </a:p>
          <a:p>
            <a:pPr eaLnBrk="1" hangingPunct="1">
              <a:lnSpc>
                <a:spcPct val="80000"/>
              </a:lnSpc>
            </a:pPr>
            <a:r>
              <a:rPr lang="en-US" altLang="en-US" sz="2100" smtClean="0"/>
              <a:t>Presidents Johnson and Nixon had expanded the war without the consent of Congress or the American people</a:t>
            </a:r>
          </a:p>
          <a:p>
            <a:pPr eaLnBrk="1" hangingPunct="1">
              <a:lnSpc>
                <a:spcPct val="80000"/>
              </a:lnSpc>
            </a:pPr>
            <a:r>
              <a:rPr lang="en-US" altLang="en-US" sz="2100" smtClean="0"/>
              <a:t>Even though Congress never declared war, over 50,000 Americans had died in Vietnam</a:t>
            </a:r>
          </a:p>
          <a:p>
            <a:pPr eaLnBrk="1" hangingPunct="1">
              <a:lnSpc>
                <a:spcPct val="80000"/>
              </a:lnSpc>
            </a:pPr>
            <a:r>
              <a:rPr lang="en-US" altLang="en-US" sz="2100" smtClean="0"/>
              <a:t>Congress passed the </a:t>
            </a:r>
            <a:r>
              <a:rPr lang="en-US" altLang="en-US" sz="2100" b="1" u="sng" smtClean="0"/>
              <a:t>War Powers Act</a:t>
            </a:r>
            <a:r>
              <a:rPr lang="en-US" altLang="en-US" sz="2100" smtClean="0"/>
              <a:t> in 1973. </a:t>
            </a:r>
            <a:r>
              <a:rPr lang="en-US" altLang="en-US" sz="2100" b="1" smtClean="0"/>
              <a:t>It requires the President to inform Congress when troops are sent into battle.  The troops must be brought home unless Congress gives its approval within 60 days.</a:t>
            </a:r>
            <a:r>
              <a:rPr lang="en-US" altLang="en-US" sz="2100" smtClean="0"/>
              <a:t> </a:t>
            </a:r>
          </a:p>
        </p:txBody>
      </p:sp>
      <p:sp>
        <p:nvSpPr>
          <p:cNvPr id="16388" name="Rectangle 9"/>
          <p:cNvSpPr>
            <a:spLocks noGrp="1" noChangeArrowheads="1"/>
          </p:cNvSpPr>
          <p:nvPr>
            <p:ph type="body" sz="half" idx="2"/>
          </p:nvPr>
        </p:nvSpPr>
        <p:spPr>
          <a:xfrm>
            <a:off x="4724400" y="5638800"/>
            <a:ext cx="4419600" cy="838200"/>
          </a:xfrm>
        </p:spPr>
        <p:txBody>
          <a:bodyPr/>
          <a:lstStyle/>
          <a:p>
            <a:pPr eaLnBrk="1" hangingPunct="1">
              <a:lnSpc>
                <a:spcPct val="80000"/>
              </a:lnSpc>
              <a:buFontTx/>
              <a:buNone/>
            </a:pPr>
            <a:r>
              <a:rPr lang="en-US" altLang="en-US" sz="2000" smtClean="0"/>
              <a:t>President </a:t>
            </a:r>
            <a:r>
              <a:rPr lang="en-US" altLang="en-US" sz="2000" b="1" smtClean="0"/>
              <a:t>Nixon</a:t>
            </a:r>
            <a:r>
              <a:rPr lang="en-US" altLang="en-US" sz="2000" smtClean="0"/>
              <a:t> explains his decision to expand the </a:t>
            </a:r>
            <a:r>
              <a:rPr lang="en-US" altLang="en-US" sz="2000" b="1" smtClean="0"/>
              <a:t>Vietnam War</a:t>
            </a:r>
            <a:r>
              <a:rPr lang="en-US" altLang="en-US" sz="2000" smtClean="0"/>
              <a:t> into </a:t>
            </a:r>
            <a:r>
              <a:rPr lang="en-US" altLang="en-US" sz="2000" b="1" smtClean="0"/>
              <a:t>Cambodia</a:t>
            </a:r>
            <a:r>
              <a:rPr lang="en-US" altLang="en-US" sz="2000" smtClean="0"/>
              <a:t> and </a:t>
            </a:r>
            <a:r>
              <a:rPr lang="en-US" altLang="en-US" sz="2000" b="1" smtClean="0"/>
              <a:t>Laos</a:t>
            </a:r>
          </a:p>
        </p:txBody>
      </p:sp>
      <p:pic>
        <p:nvPicPr>
          <p:cNvPr id="16389" name="Picture 11" descr="President Nixon announces the incursion to the American people">
            <a:hlinkClick r:id="rId2" tooltip="President Nixon announces the incursion to the American peop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35125"/>
            <a:ext cx="4343400" cy="332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title"/>
          </p:nvPr>
        </p:nvSpPr>
        <p:spPr>
          <a:xfrm>
            <a:off x="457200" y="228600"/>
            <a:ext cx="8229600" cy="1143000"/>
          </a:xfrm>
        </p:spPr>
        <p:txBody>
          <a:bodyPr/>
          <a:lstStyle/>
          <a:p>
            <a:pPr eaLnBrk="1" hangingPunct="1"/>
            <a:r>
              <a:rPr lang="en-US" altLang="en-US" b="1" smtClean="0"/>
              <a:t>Foreign Relations</a:t>
            </a:r>
          </a:p>
        </p:txBody>
      </p:sp>
      <p:sp>
        <p:nvSpPr>
          <p:cNvPr id="17411" name="Rectangle 8"/>
          <p:cNvSpPr>
            <a:spLocks noGrp="1" noChangeArrowheads="1"/>
          </p:cNvSpPr>
          <p:nvPr>
            <p:ph type="body" sz="half" idx="1"/>
          </p:nvPr>
        </p:nvSpPr>
        <p:spPr>
          <a:xfrm>
            <a:off x="0" y="1447800"/>
            <a:ext cx="4495800" cy="5257800"/>
          </a:xfrm>
        </p:spPr>
        <p:txBody>
          <a:bodyPr/>
          <a:lstStyle/>
          <a:p>
            <a:pPr eaLnBrk="1" hangingPunct="1">
              <a:lnSpc>
                <a:spcPct val="90000"/>
              </a:lnSpc>
            </a:pPr>
            <a:r>
              <a:rPr lang="en-US" altLang="en-US" sz="2300" smtClean="0"/>
              <a:t>The </a:t>
            </a:r>
            <a:r>
              <a:rPr lang="en-US" altLang="en-US" sz="2300" b="1" smtClean="0"/>
              <a:t>President is responsible for establishing and maintaining </a:t>
            </a:r>
            <a:r>
              <a:rPr lang="en-US" altLang="en-US" sz="2300" b="1" u="sng" smtClean="0"/>
              <a:t>Foreign Relations</a:t>
            </a:r>
          </a:p>
          <a:p>
            <a:pPr eaLnBrk="1" hangingPunct="1">
              <a:lnSpc>
                <a:spcPct val="90000"/>
              </a:lnSpc>
            </a:pPr>
            <a:r>
              <a:rPr lang="en-US" altLang="en-US" sz="2300" smtClean="0"/>
              <a:t>He has many people who help him with this important task</a:t>
            </a:r>
          </a:p>
          <a:p>
            <a:pPr eaLnBrk="1" hangingPunct="1">
              <a:lnSpc>
                <a:spcPct val="90000"/>
              </a:lnSpc>
            </a:pPr>
            <a:r>
              <a:rPr lang="en-US" altLang="en-US" sz="2300" smtClean="0"/>
              <a:t>This job can prevent wars and human tragedies if handled well</a:t>
            </a:r>
          </a:p>
          <a:p>
            <a:pPr eaLnBrk="1" hangingPunct="1">
              <a:lnSpc>
                <a:spcPct val="90000"/>
              </a:lnSpc>
            </a:pPr>
            <a:r>
              <a:rPr lang="en-US" altLang="en-US" sz="2300" smtClean="0"/>
              <a:t>Certain Presidents have impacted history in this role</a:t>
            </a:r>
          </a:p>
          <a:p>
            <a:pPr eaLnBrk="1" hangingPunct="1">
              <a:lnSpc>
                <a:spcPct val="90000"/>
              </a:lnSpc>
            </a:pPr>
            <a:r>
              <a:rPr lang="en-US" altLang="en-US" sz="2300" smtClean="0"/>
              <a:t>The U.S. has really only been a major player  in world affairs since the early 20</a:t>
            </a:r>
            <a:r>
              <a:rPr lang="en-US" altLang="en-US" sz="2300" baseline="30000" smtClean="0"/>
              <a:t>th</a:t>
            </a:r>
            <a:r>
              <a:rPr lang="en-US" altLang="en-US" sz="2300" smtClean="0"/>
              <a:t> Century</a:t>
            </a:r>
          </a:p>
        </p:txBody>
      </p:sp>
      <p:sp>
        <p:nvSpPr>
          <p:cNvPr id="17412" name="Rectangle 15"/>
          <p:cNvSpPr>
            <a:spLocks noGrp="1" noChangeArrowheads="1"/>
          </p:cNvSpPr>
          <p:nvPr>
            <p:ph type="body" sz="half" idx="2"/>
          </p:nvPr>
        </p:nvSpPr>
        <p:spPr>
          <a:xfrm>
            <a:off x="4419600" y="5257800"/>
            <a:ext cx="4495800" cy="838200"/>
          </a:xfrm>
        </p:spPr>
        <p:txBody>
          <a:bodyPr/>
          <a:lstStyle/>
          <a:p>
            <a:pPr eaLnBrk="1" hangingPunct="1">
              <a:lnSpc>
                <a:spcPct val="90000"/>
              </a:lnSpc>
              <a:buFontTx/>
              <a:buNone/>
            </a:pPr>
            <a:r>
              <a:rPr lang="en-US" altLang="en-US" sz="1800" smtClean="0"/>
              <a:t>President Ronald Reagan and Soviet Leader Mikhail Gorbachev sign a nuclear arms control treaty</a:t>
            </a:r>
          </a:p>
        </p:txBody>
      </p:sp>
      <p:pic>
        <p:nvPicPr>
          <p:cNvPr id="17413" name="Picture 17" descr="Reagan and Gorbachev sign the INF Treaty at the White House in 1987">
            <a:hlinkClick r:id="rId2" tooltip="Reagan and Gorbachev sign the INF Treaty at the White House in 1987"/>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209800"/>
            <a:ext cx="426720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altLang="en-US" smtClean="0"/>
              <a:t>Jay’s Treaty (1794)</a:t>
            </a:r>
          </a:p>
        </p:txBody>
      </p:sp>
      <p:sp>
        <p:nvSpPr>
          <p:cNvPr id="18435" name="Rectangle 5"/>
          <p:cNvSpPr>
            <a:spLocks noGrp="1" noChangeArrowheads="1"/>
          </p:cNvSpPr>
          <p:nvPr>
            <p:ph type="body" sz="half" idx="1"/>
          </p:nvPr>
        </p:nvSpPr>
        <p:spPr>
          <a:xfrm>
            <a:off x="0" y="1219200"/>
            <a:ext cx="4800600" cy="5638800"/>
          </a:xfrm>
        </p:spPr>
        <p:txBody>
          <a:bodyPr/>
          <a:lstStyle/>
          <a:p>
            <a:pPr eaLnBrk="1" hangingPunct="1">
              <a:lnSpc>
                <a:spcPct val="90000"/>
              </a:lnSpc>
            </a:pPr>
            <a:r>
              <a:rPr lang="en-US" altLang="en-US" sz="2000" smtClean="0"/>
              <a:t>After winning independence, </a:t>
            </a:r>
            <a:r>
              <a:rPr lang="en-US" altLang="en-US" sz="2000" b="1" smtClean="0"/>
              <a:t>England</a:t>
            </a:r>
            <a:r>
              <a:rPr lang="en-US" altLang="en-US" sz="2000" smtClean="0"/>
              <a:t> showed little respect for the United States</a:t>
            </a:r>
          </a:p>
          <a:p>
            <a:pPr eaLnBrk="1" hangingPunct="1">
              <a:lnSpc>
                <a:spcPct val="90000"/>
              </a:lnSpc>
            </a:pPr>
            <a:r>
              <a:rPr lang="en-US" altLang="en-US" sz="2000" smtClean="0"/>
              <a:t>British troops refused to abandon </a:t>
            </a:r>
            <a:r>
              <a:rPr lang="en-US" altLang="en-US" sz="2000" b="1" smtClean="0"/>
              <a:t>forts</a:t>
            </a:r>
            <a:r>
              <a:rPr lang="en-US" altLang="en-US" sz="2000" smtClean="0"/>
              <a:t> in the west and U.S. ships were often harassed by the </a:t>
            </a:r>
            <a:r>
              <a:rPr lang="en-US" altLang="en-US" sz="2000" b="1" smtClean="0"/>
              <a:t>British Navy</a:t>
            </a:r>
          </a:p>
          <a:p>
            <a:pPr eaLnBrk="1" hangingPunct="1">
              <a:lnSpc>
                <a:spcPct val="90000"/>
              </a:lnSpc>
            </a:pPr>
            <a:r>
              <a:rPr lang="en-US" altLang="en-US" sz="2000" b="1" smtClean="0"/>
              <a:t>President George Washington</a:t>
            </a:r>
            <a:r>
              <a:rPr lang="en-US" altLang="en-US" sz="2000" smtClean="0"/>
              <a:t> sent John Jay to England to try and come to an agreement with the British, to avoid a war</a:t>
            </a:r>
          </a:p>
          <a:p>
            <a:pPr eaLnBrk="1" hangingPunct="1">
              <a:lnSpc>
                <a:spcPct val="90000"/>
              </a:lnSpc>
            </a:pPr>
            <a:r>
              <a:rPr lang="en-US" altLang="en-US" sz="2000" smtClean="0"/>
              <a:t>The agreement became known as </a:t>
            </a:r>
            <a:r>
              <a:rPr lang="en-US" altLang="en-US" sz="2000" b="1" smtClean="0"/>
              <a:t>Jay’s Treaty</a:t>
            </a:r>
          </a:p>
          <a:p>
            <a:pPr eaLnBrk="1" hangingPunct="1">
              <a:lnSpc>
                <a:spcPct val="90000"/>
              </a:lnSpc>
            </a:pPr>
            <a:r>
              <a:rPr lang="en-US" altLang="en-US" sz="2000" smtClean="0"/>
              <a:t>It was not a great treaty for the Americans and was very unpopular, but Washington pushed the Senate to ratify it, which it did.  </a:t>
            </a:r>
          </a:p>
          <a:p>
            <a:pPr eaLnBrk="1" hangingPunct="1">
              <a:lnSpc>
                <a:spcPct val="90000"/>
              </a:lnSpc>
            </a:pPr>
            <a:r>
              <a:rPr lang="en-US" altLang="en-US" sz="2000" smtClean="0"/>
              <a:t>It kept the U.S. at peace and gave some protection to American commerce</a:t>
            </a:r>
          </a:p>
        </p:txBody>
      </p:sp>
      <p:pic>
        <p:nvPicPr>
          <p:cNvPr id="18436" name="Picture 11" descr="Jay-treaty"/>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232400" y="1600200"/>
            <a:ext cx="2868613" cy="452596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altLang="en-US" smtClean="0"/>
              <a:t>Adams and the “Quasi War”</a:t>
            </a:r>
          </a:p>
        </p:txBody>
      </p:sp>
      <p:sp>
        <p:nvSpPr>
          <p:cNvPr id="19459" name="Rectangle 6"/>
          <p:cNvSpPr>
            <a:spLocks noGrp="1" noChangeArrowheads="1"/>
          </p:cNvSpPr>
          <p:nvPr>
            <p:ph type="body" sz="half" idx="3"/>
          </p:nvPr>
        </p:nvSpPr>
        <p:spPr>
          <a:xfrm>
            <a:off x="4191000" y="1219200"/>
            <a:ext cx="4953000" cy="4525963"/>
          </a:xfrm>
        </p:spPr>
        <p:txBody>
          <a:bodyPr/>
          <a:lstStyle/>
          <a:p>
            <a:pPr eaLnBrk="1" hangingPunct="1">
              <a:lnSpc>
                <a:spcPct val="90000"/>
              </a:lnSpc>
            </a:pPr>
            <a:r>
              <a:rPr lang="en-US" altLang="en-US" sz="2000" smtClean="0"/>
              <a:t>During </a:t>
            </a:r>
            <a:r>
              <a:rPr lang="en-US" altLang="en-US" sz="2000" b="1" smtClean="0"/>
              <a:t>John Adams</a:t>
            </a:r>
            <a:r>
              <a:rPr lang="en-US" altLang="en-US" sz="2000" u="sng" smtClean="0"/>
              <a:t>’</a:t>
            </a:r>
            <a:r>
              <a:rPr lang="en-US" altLang="en-US" sz="2000" smtClean="0"/>
              <a:t> Presidency, England and France were at war</a:t>
            </a:r>
          </a:p>
          <a:p>
            <a:pPr eaLnBrk="1" hangingPunct="1">
              <a:lnSpc>
                <a:spcPct val="90000"/>
              </a:lnSpc>
            </a:pPr>
            <a:r>
              <a:rPr lang="en-US" altLang="en-US" sz="2000" smtClean="0"/>
              <a:t>The U.S. was officially neutral, but American ships were being harassed by the </a:t>
            </a:r>
            <a:r>
              <a:rPr lang="en-US" altLang="en-US" sz="2000" b="1" smtClean="0"/>
              <a:t>French Navy</a:t>
            </a:r>
          </a:p>
          <a:p>
            <a:pPr eaLnBrk="1" hangingPunct="1">
              <a:lnSpc>
                <a:spcPct val="90000"/>
              </a:lnSpc>
            </a:pPr>
            <a:r>
              <a:rPr lang="en-US" altLang="en-US" sz="2000" smtClean="0"/>
              <a:t>Adams sent ambassadors to meet with the French government, but they were refused a meeting unless they first paid a bribe. This became known as the </a:t>
            </a:r>
            <a:r>
              <a:rPr lang="en-US" altLang="en-US" sz="2000" b="1" smtClean="0"/>
              <a:t>“XYZ Affair”</a:t>
            </a:r>
          </a:p>
          <a:p>
            <a:pPr eaLnBrk="1" hangingPunct="1">
              <a:lnSpc>
                <a:spcPct val="90000"/>
              </a:lnSpc>
            </a:pPr>
            <a:r>
              <a:rPr lang="en-US" altLang="en-US" sz="2000" smtClean="0"/>
              <a:t>In response, Adams built up the </a:t>
            </a:r>
            <a:r>
              <a:rPr lang="en-US" altLang="en-US" sz="2000" b="1" smtClean="0"/>
              <a:t>U.S. Navy</a:t>
            </a:r>
            <a:r>
              <a:rPr lang="en-US" altLang="en-US" sz="2000" smtClean="0"/>
              <a:t> to protect American ships</a:t>
            </a:r>
            <a:endParaRPr lang="en-US" altLang="en-US" sz="2000" u="sng" smtClean="0"/>
          </a:p>
          <a:p>
            <a:pPr eaLnBrk="1" hangingPunct="1">
              <a:lnSpc>
                <a:spcPct val="90000"/>
              </a:lnSpc>
            </a:pPr>
            <a:r>
              <a:rPr lang="en-US" altLang="en-US" sz="2000" smtClean="0"/>
              <a:t>There was a </a:t>
            </a:r>
            <a:r>
              <a:rPr lang="en-US" altLang="en-US" sz="2000" b="1" smtClean="0"/>
              <a:t>“Quasi War”</a:t>
            </a:r>
            <a:r>
              <a:rPr lang="en-US" altLang="en-US" sz="2000" smtClean="0"/>
              <a:t> on the seas and the French gave in after 2 years.  The small U.S. Navy had captured 85 ships in 2 years</a:t>
            </a:r>
          </a:p>
          <a:p>
            <a:pPr eaLnBrk="1" hangingPunct="1">
              <a:lnSpc>
                <a:spcPct val="90000"/>
              </a:lnSpc>
            </a:pPr>
            <a:r>
              <a:rPr lang="en-US" altLang="en-US" sz="2000" smtClean="0"/>
              <a:t>The </a:t>
            </a:r>
            <a:r>
              <a:rPr lang="en-US" altLang="en-US" sz="2000" b="1" smtClean="0"/>
              <a:t>Convention of 1800</a:t>
            </a:r>
            <a:r>
              <a:rPr lang="en-US" altLang="en-US" sz="2000" smtClean="0"/>
              <a:t>, signed on 9/30 officially restored peace with France</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9460" name="Picture 15" descr="USS Constitution battles HMS Guerriere in the War of 1812.">
            <a:hlinkClick r:id="rId2" tooltip="USS Constitution battles HMS Guerriere in the War of 181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133600"/>
            <a:ext cx="4038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
          <p:cNvSpPr>
            <a:spLocks noGrp="1" noChangeArrowheads="1"/>
          </p:cNvSpPr>
          <p:nvPr>
            <p:ph type="title"/>
          </p:nvPr>
        </p:nvSpPr>
        <p:spPr/>
        <p:txBody>
          <a:bodyPr/>
          <a:lstStyle/>
          <a:p>
            <a:pPr eaLnBrk="1" hangingPunct="1"/>
            <a:r>
              <a:rPr lang="en-US" altLang="en-US" b="1" smtClean="0"/>
              <a:t>The Louisiana Purchase</a:t>
            </a:r>
          </a:p>
        </p:txBody>
      </p:sp>
      <p:sp>
        <p:nvSpPr>
          <p:cNvPr id="20483" name="Rectangle 12"/>
          <p:cNvSpPr>
            <a:spLocks noGrp="1" noChangeArrowheads="1"/>
          </p:cNvSpPr>
          <p:nvPr>
            <p:ph type="body" sz="half" idx="2"/>
          </p:nvPr>
        </p:nvSpPr>
        <p:spPr>
          <a:xfrm>
            <a:off x="5105400" y="1371600"/>
            <a:ext cx="4038600" cy="5029200"/>
          </a:xfrm>
        </p:spPr>
        <p:txBody>
          <a:bodyPr/>
          <a:lstStyle/>
          <a:p>
            <a:pPr eaLnBrk="1" hangingPunct="1">
              <a:lnSpc>
                <a:spcPct val="90000"/>
              </a:lnSpc>
            </a:pPr>
            <a:r>
              <a:rPr lang="en-US" altLang="en-US" sz="2400" smtClean="0"/>
              <a:t>In 1803 President </a:t>
            </a:r>
            <a:r>
              <a:rPr lang="en-US" altLang="en-US" sz="2400" b="1" smtClean="0"/>
              <a:t>Thomas Jefferson</a:t>
            </a:r>
            <a:r>
              <a:rPr lang="en-US" altLang="en-US" sz="2400" smtClean="0"/>
              <a:t> met with French Emperor </a:t>
            </a:r>
            <a:r>
              <a:rPr lang="en-US" altLang="en-US" sz="2400" b="1" smtClean="0"/>
              <a:t>Napoleon Bonaparte</a:t>
            </a:r>
            <a:r>
              <a:rPr lang="en-US" altLang="en-US" sz="2400" smtClean="0"/>
              <a:t> to discuss purchasing New Orleans</a:t>
            </a:r>
          </a:p>
          <a:p>
            <a:pPr eaLnBrk="1" hangingPunct="1">
              <a:lnSpc>
                <a:spcPct val="90000"/>
              </a:lnSpc>
            </a:pPr>
            <a:r>
              <a:rPr lang="en-US" altLang="en-US" sz="2400" smtClean="0"/>
              <a:t>Instead, Napoleon sold the entire </a:t>
            </a:r>
            <a:r>
              <a:rPr lang="en-US" altLang="en-US" sz="2400" b="1" smtClean="0"/>
              <a:t>Louisiana Territory</a:t>
            </a:r>
            <a:r>
              <a:rPr lang="en-US" altLang="en-US" sz="2400" smtClean="0"/>
              <a:t> to Jefferson for $15 million</a:t>
            </a:r>
          </a:p>
          <a:p>
            <a:pPr eaLnBrk="1" hangingPunct="1">
              <a:lnSpc>
                <a:spcPct val="90000"/>
              </a:lnSpc>
            </a:pPr>
            <a:r>
              <a:rPr lang="en-US" altLang="en-US" sz="2400" smtClean="0"/>
              <a:t>This doubled the size of the United States</a:t>
            </a:r>
          </a:p>
          <a:p>
            <a:pPr eaLnBrk="1" hangingPunct="1">
              <a:lnSpc>
                <a:spcPct val="90000"/>
              </a:lnSpc>
            </a:pPr>
            <a:r>
              <a:rPr lang="en-US" altLang="en-US" sz="2400" smtClean="0"/>
              <a:t>Napoleon needed the money to pay for the war he was fighting in Europe</a:t>
            </a:r>
          </a:p>
        </p:txBody>
      </p:sp>
      <p:pic>
        <p:nvPicPr>
          <p:cNvPr id="20484" name="Picture 17" descr="la-purchase-large"/>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228600" y="1963738"/>
            <a:ext cx="4876800" cy="3175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altLang="en-US" b="1" smtClean="0"/>
              <a:t>The Presidency</a:t>
            </a:r>
          </a:p>
        </p:txBody>
      </p:sp>
      <p:sp>
        <p:nvSpPr>
          <p:cNvPr id="3075" name="Rectangle 6"/>
          <p:cNvSpPr>
            <a:spLocks noGrp="1" noChangeArrowheads="1"/>
          </p:cNvSpPr>
          <p:nvPr>
            <p:ph type="body" sz="half" idx="2"/>
          </p:nvPr>
        </p:nvSpPr>
        <p:spPr>
          <a:xfrm>
            <a:off x="4648200" y="1447800"/>
            <a:ext cx="4038600" cy="5181600"/>
          </a:xfrm>
        </p:spPr>
        <p:txBody>
          <a:bodyPr/>
          <a:lstStyle/>
          <a:p>
            <a:pPr eaLnBrk="1" hangingPunct="1">
              <a:lnSpc>
                <a:spcPct val="90000"/>
              </a:lnSpc>
            </a:pPr>
            <a:r>
              <a:rPr lang="en-US" altLang="en-US" sz="2400" smtClean="0"/>
              <a:t>The Presidency was a radical idea when created at the Constitutional Convention</a:t>
            </a:r>
          </a:p>
          <a:p>
            <a:pPr eaLnBrk="1" hangingPunct="1">
              <a:lnSpc>
                <a:spcPct val="90000"/>
              </a:lnSpc>
            </a:pPr>
            <a:r>
              <a:rPr lang="en-US" altLang="en-US" sz="2400" smtClean="0"/>
              <a:t>A private citizen as leader of a nation had not been tried anywhere in the world</a:t>
            </a:r>
          </a:p>
          <a:p>
            <a:pPr eaLnBrk="1" hangingPunct="1">
              <a:lnSpc>
                <a:spcPct val="90000"/>
              </a:lnSpc>
            </a:pPr>
            <a:r>
              <a:rPr lang="en-US" altLang="en-US" sz="2400" smtClean="0"/>
              <a:t>Nearly every nation was led by some sort of King or other Monarch</a:t>
            </a:r>
          </a:p>
          <a:p>
            <a:pPr eaLnBrk="1" hangingPunct="1">
              <a:lnSpc>
                <a:spcPct val="90000"/>
              </a:lnSpc>
            </a:pPr>
            <a:r>
              <a:rPr lang="en-US" altLang="en-US" sz="2400" smtClean="0"/>
              <a:t>How exactly would the Presidency work?  Very little was known going in.</a:t>
            </a:r>
          </a:p>
        </p:txBody>
      </p:sp>
      <p:pic>
        <p:nvPicPr>
          <p:cNvPr id="3076" name="Picture 11" descr="Official_portrait_of_Barack_Obama"/>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812800" y="1600200"/>
            <a:ext cx="3325813" cy="452596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en-US" altLang="en-US" sz="4000" smtClean="0"/>
              <a:t>Speak Softly and Carry a Big Stick</a:t>
            </a:r>
          </a:p>
        </p:txBody>
      </p:sp>
      <p:sp>
        <p:nvSpPr>
          <p:cNvPr id="21507" name="Rectangle 6"/>
          <p:cNvSpPr>
            <a:spLocks noGrp="1" noChangeArrowheads="1"/>
          </p:cNvSpPr>
          <p:nvPr>
            <p:ph type="body" sz="half" idx="3"/>
          </p:nvPr>
        </p:nvSpPr>
        <p:spPr>
          <a:xfrm>
            <a:off x="4267200" y="1295400"/>
            <a:ext cx="4876800" cy="5410200"/>
          </a:xfrm>
        </p:spPr>
        <p:txBody>
          <a:bodyPr/>
          <a:lstStyle/>
          <a:p>
            <a:pPr eaLnBrk="1" hangingPunct="1">
              <a:lnSpc>
                <a:spcPct val="90000"/>
              </a:lnSpc>
            </a:pPr>
            <a:r>
              <a:rPr lang="en-US" altLang="en-US" sz="2200" smtClean="0"/>
              <a:t>Teddy Roosevelt was the first modern President. He had a huge effect on foreign relations</a:t>
            </a:r>
          </a:p>
          <a:p>
            <a:pPr eaLnBrk="1" hangingPunct="1">
              <a:lnSpc>
                <a:spcPct val="90000"/>
              </a:lnSpc>
            </a:pPr>
            <a:r>
              <a:rPr lang="en-US" altLang="en-US" sz="2200" smtClean="0"/>
              <a:t>He won the </a:t>
            </a:r>
            <a:r>
              <a:rPr lang="en-US" altLang="en-US" sz="2200" b="1" smtClean="0"/>
              <a:t>Nobel Peace Prize</a:t>
            </a:r>
            <a:r>
              <a:rPr lang="en-US" altLang="en-US" sz="2200" smtClean="0"/>
              <a:t> in 1906 for negotiating an end to the </a:t>
            </a:r>
            <a:r>
              <a:rPr lang="en-US" altLang="en-US" sz="2200" b="1" smtClean="0"/>
              <a:t>Sino(Russia)-Japanese War</a:t>
            </a:r>
          </a:p>
          <a:p>
            <a:pPr eaLnBrk="1" hangingPunct="1">
              <a:lnSpc>
                <a:spcPct val="90000"/>
              </a:lnSpc>
            </a:pPr>
            <a:r>
              <a:rPr lang="en-US" altLang="en-US" sz="2200" smtClean="0"/>
              <a:t>He helped Panama win its independence from Columbia in exchange for permission to build the </a:t>
            </a:r>
            <a:r>
              <a:rPr lang="en-US" altLang="en-US" sz="2200" b="1" smtClean="0"/>
              <a:t>Panama Canal.</a:t>
            </a:r>
            <a:r>
              <a:rPr lang="en-US" altLang="en-US" sz="2200" smtClean="0"/>
              <a:t> </a:t>
            </a:r>
          </a:p>
          <a:p>
            <a:pPr eaLnBrk="1" hangingPunct="1">
              <a:lnSpc>
                <a:spcPct val="90000"/>
              </a:lnSpc>
            </a:pPr>
            <a:r>
              <a:rPr lang="en-US" altLang="en-US" sz="2200" smtClean="0"/>
              <a:t>He visited Panama in 1906, becoming the 1</a:t>
            </a:r>
            <a:r>
              <a:rPr lang="en-US" altLang="en-US" sz="2200" baseline="30000" smtClean="0"/>
              <a:t>st</a:t>
            </a:r>
            <a:r>
              <a:rPr lang="en-US" altLang="en-US" sz="2200" smtClean="0"/>
              <a:t> President to visit a foreign nation while in office</a:t>
            </a:r>
          </a:p>
          <a:p>
            <a:pPr eaLnBrk="1" hangingPunct="1">
              <a:lnSpc>
                <a:spcPct val="90000"/>
              </a:lnSpc>
            </a:pPr>
            <a:r>
              <a:rPr lang="en-US" altLang="en-US" sz="2200" smtClean="0"/>
              <a:t>He sent the </a:t>
            </a:r>
            <a:r>
              <a:rPr lang="en-US" altLang="en-US" sz="2200" b="1" smtClean="0"/>
              <a:t>“Great White Fleet”</a:t>
            </a:r>
            <a:r>
              <a:rPr lang="en-US" altLang="en-US" sz="2200" smtClean="0"/>
              <a:t> on a world tour from 1907-09 to announce that the U.S. was now a world power</a:t>
            </a:r>
          </a:p>
        </p:txBody>
      </p:sp>
      <p:sp>
        <p:nvSpPr>
          <p:cNvPr id="21508" name="Rectangle 12"/>
          <p:cNvSpPr>
            <a:spLocks noGrp="1" noChangeArrowheads="1"/>
          </p:cNvSpPr>
          <p:nvPr>
            <p:ph sz="quarter" idx="2"/>
          </p:nvPr>
        </p:nvSpPr>
        <p:spPr/>
        <p:txBody>
          <a:bodyPr/>
          <a:lstStyle/>
          <a:p>
            <a:pPr eaLnBrk="1" hangingPunct="1"/>
            <a:endParaRPr lang="el-GR" altLang="en-US" sz="2400" smtClean="0"/>
          </a:p>
        </p:txBody>
      </p:sp>
      <p:pic>
        <p:nvPicPr>
          <p:cNvPr id="21509" name="Picture 15" descr="USS Kansas sails ahead of the USS Vermont as the fleet leaves Hampton Roads, Virginia on December 16, 1907.">
            <a:hlinkClick r:id="rId2" tooltip="USS Kansas sails ahead of the USS Vermont as the fleet leaves Hampton Roads, Virginia on December 16, 1907."/>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895725"/>
            <a:ext cx="4038600"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17" descr="Construction work on the Gaillard Cut is shown in this photograph from 1907">
            <a:hlinkClick r:id="rId4" tooltip="Construction work on the Gaillard Cut is shown in this photograph from 1907"/>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295400"/>
            <a:ext cx="246856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en-US" altLang="en-US" smtClean="0"/>
              <a:t>Only Nixon could go to China</a:t>
            </a:r>
          </a:p>
        </p:txBody>
      </p:sp>
      <p:sp>
        <p:nvSpPr>
          <p:cNvPr id="22531" name="Rectangle 5"/>
          <p:cNvSpPr>
            <a:spLocks noGrp="1" noChangeArrowheads="1"/>
          </p:cNvSpPr>
          <p:nvPr>
            <p:ph type="body" sz="half" idx="1"/>
          </p:nvPr>
        </p:nvSpPr>
        <p:spPr>
          <a:xfrm>
            <a:off x="0" y="1524000"/>
            <a:ext cx="4495800" cy="5562600"/>
          </a:xfrm>
        </p:spPr>
        <p:txBody>
          <a:bodyPr/>
          <a:lstStyle/>
          <a:p>
            <a:pPr eaLnBrk="1" hangingPunct="1"/>
            <a:r>
              <a:rPr lang="en-US" altLang="en-US" sz="2000" b="1" smtClean="0"/>
              <a:t>Richard Nixon</a:t>
            </a:r>
            <a:r>
              <a:rPr lang="en-US" altLang="en-US" sz="2000" smtClean="0"/>
              <a:t> had a reputation as a strong anti-communist before becoming President</a:t>
            </a:r>
          </a:p>
          <a:p>
            <a:pPr eaLnBrk="1" hangingPunct="1"/>
            <a:r>
              <a:rPr lang="en-US" altLang="en-US" sz="2000" smtClean="0"/>
              <a:t>However, he became the first U.S. President to </a:t>
            </a:r>
            <a:r>
              <a:rPr lang="en-US" altLang="en-US" sz="2000" b="1" smtClean="0"/>
              <a:t>visit Communist China</a:t>
            </a:r>
            <a:r>
              <a:rPr lang="en-US" altLang="en-US" sz="2000" smtClean="0"/>
              <a:t>, in 1972</a:t>
            </a:r>
          </a:p>
          <a:p>
            <a:pPr eaLnBrk="1" hangingPunct="1"/>
            <a:r>
              <a:rPr lang="en-US" altLang="en-US" sz="2000" smtClean="0"/>
              <a:t>He also opened up a dialog with the leadership of Communist Russia, known as the Soviet Union</a:t>
            </a:r>
          </a:p>
          <a:p>
            <a:pPr eaLnBrk="1" hangingPunct="1"/>
            <a:r>
              <a:rPr lang="en-US" altLang="en-US" sz="2000" smtClean="0"/>
              <a:t>He helped bring about improved relations with Communist nations and a reduction in the nuclear arms race </a:t>
            </a:r>
          </a:p>
          <a:p>
            <a:pPr eaLnBrk="1" hangingPunct="1"/>
            <a:r>
              <a:rPr lang="en-US" altLang="en-US" sz="2000" smtClean="0"/>
              <a:t>He also brought about an </a:t>
            </a:r>
            <a:r>
              <a:rPr lang="en-US" altLang="en-US" sz="2000" b="1" smtClean="0"/>
              <a:t>end</a:t>
            </a:r>
            <a:r>
              <a:rPr lang="en-US" altLang="en-US" sz="2000" smtClean="0"/>
              <a:t> to the </a:t>
            </a:r>
            <a:r>
              <a:rPr lang="en-US" altLang="en-US" sz="2000" b="1" smtClean="0"/>
              <a:t>Vietnam War</a:t>
            </a:r>
            <a:r>
              <a:rPr lang="en-US" altLang="en-US" sz="2000" smtClean="0"/>
              <a:t>, although he had stepped up involvement first</a:t>
            </a:r>
          </a:p>
        </p:txBody>
      </p:sp>
      <p:pic>
        <p:nvPicPr>
          <p:cNvPr id="22532" name="Picture 11" descr="Image:Jiang Qing and President Nixon.jpg">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648200" y="3581400"/>
            <a:ext cx="4038600" cy="2770188"/>
          </a:xfrm>
        </p:spPr>
      </p:pic>
      <p:pic>
        <p:nvPicPr>
          <p:cNvPr id="22533" name="Picture 13" descr="Nixon_Mao_1972-02-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1219200"/>
            <a:ext cx="2819400"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en-US" altLang="en-US" smtClean="0"/>
              <a:t>Peace in the Middle East</a:t>
            </a:r>
          </a:p>
        </p:txBody>
      </p:sp>
      <p:sp>
        <p:nvSpPr>
          <p:cNvPr id="23555" name="Rectangle 6"/>
          <p:cNvSpPr>
            <a:spLocks noGrp="1" noChangeArrowheads="1"/>
          </p:cNvSpPr>
          <p:nvPr>
            <p:ph type="body" sz="half" idx="2"/>
          </p:nvPr>
        </p:nvSpPr>
        <p:spPr>
          <a:xfrm>
            <a:off x="4648200" y="1219200"/>
            <a:ext cx="4495800" cy="5410200"/>
          </a:xfrm>
        </p:spPr>
        <p:txBody>
          <a:bodyPr/>
          <a:lstStyle/>
          <a:p>
            <a:pPr eaLnBrk="1" hangingPunct="1">
              <a:lnSpc>
                <a:spcPct val="90000"/>
              </a:lnSpc>
            </a:pPr>
            <a:r>
              <a:rPr lang="en-US" altLang="en-US" sz="2100" b="1" smtClean="0"/>
              <a:t>Jimmy Carter’s</a:t>
            </a:r>
            <a:r>
              <a:rPr lang="en-US" altLang="en-US" sz="2100" smtClean="0"/>
              <a:t> Presidency was doomed by the Iranian hostage crisis, but he did have one major foreign policy success</a:t>
            </a:r>
          </a:p>
          <a:p>
            <a:pPr eaLnBrk="1" hangingPunct="1">
              <a:lnSpc>
                <a:spcPct val="90000"/>
              </a:lnSpc>
            </a:pPr>
            <a:r>
              <a:rPr lang="en-US" altLang="en-US" sz="2100" smtClean="0"/>
              <a:t>He helped the leaders of </a:t>
            </a:r>
            <a:r>
              <a:rPr lang="en-US" altLang="en-US" sz="2100" b="1" smtClean="0"/>
              <a:t>Egypt</a:t>
            </a:r>
            <a:r>
              <a:rPr lang="en-US" altLang="en-US" sz="2100" u="sng" smtClean="0"/>
              <a:t> </a:t>
            </a:r>
            <a:r>
              <a:rPr lang="en-US" altLang="en-US" sz="2100" smtClean="0"/>
              <a:t>(</a:t>
            </a:r>
            <a:r>
              <a:rPr lang="en-US" altLang="en-US" sz="2100" b="1" smtClean="0"/>
              <a:t>Anwar Sadat</a:t>
            </a:r>
            <a:r>
              <a:rPr lang="en-US" altLang="en-US" sz="2100" smtClean="0"/>
              <a:t>) and </a:t>
            </a:r>
            <a:r>
              <a:rPr lang="en-US" altLang="en-US" sz="2100" b="1" smtClean="0"/>
              <a:t>Israel</a:t>
            </a:r>
            <a:r>
              <a:rPr lang="en-US" altLang="en-US" sz="2200" smtClean="0"/>
              <a:t> </a:t>
            </a:r>
            <a:r>
              <a:rPr lang="en-US" altLang="en-US" sz="2100" smtClean="0"/>
              <a:t>(</a:t>
            </a:r>
            <a:r>
              <a:rPr lang="en-US" altLang="en-US" sz="2100" b="1" smtClean="0"/>
              <a:t>Menachem Begin</a:t>
            </a:r>
            <a:r>
              <a:rPr lang="en-US" altLang="en-US" sz="2100" smtClean="0"/>
              <a:t>) negotiate a peace treaty between their nations</a:t>
            </a:r>
          </a:p>
          <a:p>
            <a:pPr eaLnBrk="1" hangingPunct="1">
              <a:lnSpc>
                <a:spcPct val="90000"/>
              </a:lnSpc>
            </a:pPr>
            <a:r>
              <a:rPr lang="en-US" altLang="en-US" sz="2100" smtClean="0"/>
              <a:t>He used “shuttle” diplomacy at </a:t>
            </a:r>
            <a:r>
              <a:rPr lang="en-US" altLang="en-US" sz="2100" b="1" smtClean="0"/>
              <a:t>Camp David</a:t>
            </a:r>
            <a:r>
              <a:rPr lang="en-US" altLang="en-US" sz="2100" smtClean="0"/>
              <a:t> to bring them to agreement</a:t>
            </a:r>
          </a:p>
          <a:p>
            <a:pPr eaLnBrk="1" hangingPunct="1">
              <a:lnSpc>
                <a:spcPct val="90000"/>
              </a:lnSpc>
            </a:pPr>
            <a:r>
              <a:rPr lang="en-US" altLang="en-US" sz="2100" smtClean="0"/>
              <a:t>This ended more than 30 years of on and off warfare</a:t>
            </a:r>
          </a:p>
          <a:p>
            <a:pPr eaLnBrk="1" hangingPunct="1">
              <a:lnSpc>
                <a:spcPct val="90000"/>
              </a:lnSpc>
            </a:pPr>
            <a:r>
              <a:rPr lang="en-US" altLang="en-US" sz="2100" smtClean="0"/>
              <a:t>The </a:t>
            </a:r>
            <a:r>
              <a:rPr lang="en-US" altLang="en-US" sz="2100" b="1" smtClean="0"/>
              <a:t>peace</a:t>
            </a:r>
            <a:r>
              <a:rPr lang="en-US" altLang="en-US" sz="2100" smtClean="0"/>
              <a:t> has lasted through today and is still the only peace treaty Israel has with any of its Arab neighbors</a:t>
            </a:r>
          </a:p>
          <a:p>
            <a:pPr eaLnBrk="1" hangingPunct="1">
              <a:lnSpc>
                <a:spcPct val="90000"/>
              </a:lnSpc>
            </a:pPr>
            <a:endParaRPr lang="en-US" altLang="en-US" sz="2100" smtClean="0"/>
          </a:p>
        </p:txBody>
      </p:sp>
      <p:pic>
        <p:nvPicPr>
          <p:cNvPr id="23556" name="Picture 11" descr="Anwar Sadat, Jimmy Carter and Menachem Begin meet on the Aspen Lodge patio of Camp David on September 6, 1978.">
            <a:hlinkClick r:id="rId2" tooltip="Anwar Sadat, Jimmy Carter and Menachem Begin meet on the Aspen Lodge patio of Camp David on September 6, 1978."/>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381000" y="3759200"/>
            <a:ext cx="3810000" cy="2574925"/>
          </a:xfrm>
        </p:spPr>
      </p:pic>
      <p:pic>
        <p:nvPicPr>
          <p:cNvPr id="23557" name="Picture 13" descr="Celebrating the signing of the Camp David Accords, a key foreign policy issue of the Carter presidency: Menachem Begin, Jimmy Carter and Anwar Sadat, 1978.">
            <a:hlinkClick r:id="rId4" tooltip="Celebrating the signing of the Camp David Accords, a key foreign policy issue of the Carter presidency: Menachem Begin, Jimmy Carter and Anwar Sadat, 1978."/>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1219200"/>
            <a:ext cx="3505200"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en-US" altLang="en-US" smtClean="0"/>
              <a:t>Ronald Reagan (1981-89)</a:t>
            </a:r>
          </a:p>
        </p:txBody>
      </p:sp>
      <p:sp>
        <p:nvSpPr>
          <p:cNvPr id="24579" name="Rectangle 5"/>
          <p:cNvSpPr>
            <a:spLocks noGrp="1" noChangeArrowheads="1"/>
          </p:cNvSpPr>
          <p:nvPr>
            <p:ph type="body" sz="half" idx="1"/>
          </p:nvPr>
        </p:nvSpPr>
        <p:spPr>
          <a:xfrm>
            <a:off x="0" y="1219200"/>
            <a:ext cx="4495800" cy="4525963"/>
          </a:xfrm>
        </p:spPr>
        <p:txBody>
          <a:bodyPr/>
          <a:lstStyle/>
          <a:p>
            <a:pPr eaLnBrk="1" hangingPunct="1">
              <a:lnSpc>
                <a:spcPct val="90000"/>
              </a:lnSpc>
            </a:pPr>
            <a:r>
              <a:rPr lang="en-US" altLang="en-US" sz="2200" smtClean="0"/>
              <a:t>Reagan had an aggressive foreign policy</a:t>
            </a:r>
          </a:p>
          <a:p>
            <a:pPr eaLnBrk="1" hangingPunct="1">
              <a:lnSpc>
                <a:spcPct val="90000"/>
              </a:lnSpc>
            </a:pPr>
            <a:r>
              <a:rPr lang="en-US" altLang="en-US" sz="2200" smtClean="0"/>
              <a:t>He </a:t>
            </a:r>
            <a:r>
              <a:rPr lang="en-US" altLang="en-US" sz="2200" b="1" smtClean="0"/>
              <a:t>greatly increased defense spending</a:t>
            </a:r>
            <a:r>
              <a:rPr lang="en-US" altLang="en-US" sz="2200" smtClean="0"/>
              <a:t> and expanded the size of the military</a:t>
            </a:r>
          </a:p>
          <a:p>
            <a:pPr eaLnBrk="1" hangingPunct="1">
              <a:lnSpc>
                <a:spcPct val="90000"/>
              </a:lnSpc>
            </a:pPr>
            <a:r>
              <a:rPr lang="en-US" altLang="en-US" sz="2200" smtClean="0"/>
              <a:t>He vigorously supported rebel groups fighting against Communist governments in </a:t>
            </a:r>
            <a:r>
              <a:rPr lang="en-US" altLang="en-US" sz="2200" b="1" smtClean="0"/>
              <a:t>Afghanistan</a:t>
            </a:r>
            <a:r>
              <a:rPr lang="en-US" altLang="en-US" sz="2200" smtClean="0"/>
              <a:t> and </a:t>
            </a:r>
            <a:r>
              <a:rPr lang="en-US" altLang="en-US" sz="2200" b="1" smtClean="0"/>
              <a:t>Nicaragua</a:t>
            </a:r>
          </a:p>
          <a:p>
            <a:pPr eaLnBrk="1" hangingPunct="1">
              <a:lnSpc>
                <a:spcPct val="90000"/>
              </a:lnSpc>
            </a:pPr>
            <a:r>
              <a:rPr lang="en-US" altLang="en-US" sz="2200" smtClean="0"/>
              <a:t>He increased the nuclear arms race with the Soviet Union, introducing the </a:t>
            </a:r>
            <a:r>
              <a:rPr lang="en-US" altLang="en-US" sz="2200" b="1" smtClean="0"/>
              <a:t>MX missile</a:t>
            </a:r>
            <a:r>
              <a:rPr lang="en-US" altLang="en-US" sz="2200" smtClean="0"/>
              <a:t> and </a:t>
            </a:r>
            <a:r>
              <a:rPr lang="en-US" altLang="en-US" sz="2200" b="1" smtClean="0"/>
              <a:t>“Star Wars”</a:t>
            </a:r>
            <a:r>
              <a:rPr lang="en-US" altLang="en-US" sz="2200" smtClean="0"/>
              <a:t> missile defense.  </a:t>
            </a:r>
          </a:p>
          <a:p>
            <a:pPr eaLnBrk="1" hangingPunct="1">
              <a:lnSpc>
                <a:spcPct val="90000"/>
              </a:lnSpc>
            </a:pPr>
            <a:r>
              <a:rPr lang="en-US" altLang="en-US" sz="2200" smtClean="0"/>
              <a:t>Many people believe this contributed to the collapse of the Soviet economy as they could not keep up</a:t>
            </a:r>
          </a:p>
          <a:p>
            <a:pPr eaLnBrk="1" hangingPunct="1">
              <a:lnSpc>
                <a:spcPct val="90000"/>
              </a:lnSpc>
            </a:pPr>
            <a:endParaRPr lang="en-US" altLang="en-US" sz="2200" smtClean="0"/>
          </a:p>
        </p:txBody>
      </p:sp>
      <p:pic>
        <p:nvPicPr>
          <p:cNvPr id="24580" name="Picture 18" descr="Ronald Reagan speaks at the Berlin Wall, challenging Gorbachev to &quot;tear down this wall!&quot;">
            <a:hlinkClick r:id="rId2" tooltip="Ronald Reagan speaks at the Berlin Wall, challenging Gorbachev to &quot;tear down this wall!&quo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733800"/>
            <a:ext cx="32004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20" descr="_index_stroy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295400"/>
            <a:ext cx="33337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n-US" altLang="en-US" smtClean="0"/>
              <a:t>George W. Bush (2001-2009)</a:t>
            </a:r>
          </a:p>
        </p:txBody>
      </p:sp>
      <p:sp>
        <p:nvSpPr>
          <p:cNvPr id="25603" name="Rectangle 5"/>
          <p:cNvSpPr>
            <a:spLocks noGrp="1" noChangeArrowheads="1"/>
          </p:cNvSpPr>
          <p:nvPr>
            <p:ph type="body" sz="half" idx="1"/>
          </p:nvPr>
        </p:nvSpPr>
        <p:spPr>
          <a:xfrm>
            <a:off x="0" y="1219200"/>
            <a:ext cx="5486400" cy="5334000"/>
          </a:xfrm>
        </p:spPr>
        <p:txBody>
          <a:bodyPr/>
          <a:lstStyle/>
          <a:p>
            <a:pPr eaLnBrk="1" hangingPunct="1">
              <a:lnSpc>
                <a:spcPct val="90000"/>
              </a:lnSpc>
            </a:pPr>
            <a:r>
              <a:rPr lang="en-US" altLang="en-US" sz="2000" smtClean="0"/>
              <a:t>Faced with the challenge of the world after </a:t>
            </a:r>
            <a:r>
              <a:rPr lang="en-US" altLang="en-US" sz="2000" b="1" smtClean="0"/>
              <a:t>September 11</a:t>
            </a:r>
            <a:r>
              <a:rPr lang="en-US" altLang="en-US" sz="2000" b="1" baseline="30000" smtClean="0"/>
              <a:t>th</a:t>
            </a:r>
            <a:r>
              <a:rPr lang="en-US" altLang="en-US" sz="2000" smtClean="0"/>
              <a:t>, President </a:t>
            </a:r>
            <a:r>
              <a:rPr lang="en-US" altLang="en-US" sz="2000" b="1" smtClean="0"/>
              <a:t>Bush</a:t>
            </a:r>
            <a:r>
              <a:rPr lang="en-US" altLang="en-US" sz="2000" b="1" u="sng" smtClean="0"/>
              <a:t> </a:t>
            </a:r>
            <a:r>
              <a:rPr lang="en-US" altLang="en-US" sz="2000" smtClean="0"/>
              <a:t>decided to lead America on a very different path of foreign relations</a:t>
            </a:r>
          </a:p>
          <a:p>
            <a:pPr eaLnBrk="1" hangingPunct="1">
              <a:lnSpc>
                <a:spcPct val="90000"/>
              </a:lnSpc>
            </a:pPr>
            <a:r>
              <a:rPr lang="en-US" altLang="en-US" sz="2000" smtClean="0"/>
              <a:t>He promoted a policy of </a:t>
            </a:r>
            <a:r>
              <a:rPr lang="en-US" altLang="en-US" sz="2000" b="1" smtClean="0"/>
              <a:t>“preemptive action</a:t>
            </a:r>
          </a:p>
          <a:p>
            <a:pPr eaLnBrk="1" hangingPunct="1">
              <a:lnSpc>
                <a:spcPct val="90000"/>
              </a:lnSpc>
            </a:pPr>
            <a:r>
              <a:rPr lang="en-US" altLang="en-US" sz="2000" smtClean="0"/>
              <a:t>He told the world “you’re either with us or with the terrorists”</a:t>
            </a:r>
          </a:p>
          <a:p>
            <a:pPr eaLnBrk="1" hangingPunct="1">
              <a:lnSpc>
                <a:spcPct val="90000"/>
              </a:lnSpc>
            </a:pPr>
            <a:r>
              <a:rPr lang="en-US" altLang="en-US" sz="2000" smtClean="0"/>
              <a:t>He successfully captured </a:t>
            </a:r>
            <a:r>
              <a:rPr lang="en-US" altLang="en-US" sz="2000" b="1" smtClean="0"/>
              <a:t>Saddam Hussein</a:t>
            </a:r>
            <a:r>
              <a:rPr lang="en-US" altLang="en-US" sz="2000" smtClean="0"/>
              <a:t> and </a:t>
            </a:r>
            <a:r>
              <a:rPr lang="en-US" altLang="en-US" sz="2000" b="1" smtClean="0"/>
              <a:t>Libya</a:t>
            </a:r>
            <a:r>
              <a:rPr lang="en-US" altLang="en-US" sz="2000" smtClean="0"/>
              <a:t> agreed to give up its weapons program</a:t>
            </a:r>
          </a:p>
          <a:p>
            <a:pPr eaLnBrk="1" hangingPunct="1">
              <a:lnSpc>
                <a:spcPct val="90000"/>
              </a:lnSpc>
            </a:pPr>
            <a:r>
              <a:rPr lang="en-US" altLang="en-US" sz="2000" b="1" smtClean="0"/>
              <a:t>Osama bin Laden</a:t>
            </a:r>
            <a:r>
              <a:rPr lang="en-US" altLang="en-US" sz="2000" smtClean="0"/>
              <a:t> eluded capture </a:t>
            </a:r>
          </a:p>
          <a:p>
            <a:pPr eaLnBrk="1" hangingPunct="1">
              <a:lnSpc>
                <a:spcPct val="90000"/>
              </a:lnSpc>
            </a:pPr>
            <a:r>
              <a:rPr lang="en-US" altLang="en-US" sz="2000" smtClean="0"/>
              <a:t>Relations with allies </a:t>
            </a:r>
            <a:r>
              <a:rPr lang="en-US" altLang="en-US" sz="2000" b="1" smtClean="0"/>
              <a:t>France</a:t>
            </a:r>
            <a:r>
              <a:rPr lang="en-US" altLang="en-US" sz="2000" smtClean="0"/>
              <a:t> and </a:t>
            </a:r>
            <a:r>
              <a:rPr lang="en-US" altLang="en-US" sz="2000" b="1" smtClean="0"/>
              <a:t>Germany</a:t>
            </a:r>
            <a:r>
              <a:rPr lang="en-US" altLang="en-US" sz="2000" smtClean="0"/>
              <a:t>, as well as many other nations were severely damaged</a:t>
            </a:r>
          </a:p>
          <a:p>
            <a:pPr eaLnBrk="1" hangingPunct="1">
              <a:lnSpc>
                <a:spcPct val="90000"/>
              </a:lnSpc>
            </a:pPr>
            <a:r>
              <a:rPr lang="en-US" altLang="en-US" sz="2000" smtClean="0"/>
              <a:t>History has not spoken yet on the success of his policies</a:t>
            </a:r>
          </a:p>
        </p:txBody>
      </p:sp>
      <p:pic>
        <p:nvPicPr>
          <p:cNvPr id="25604" name="Picture 11" descr="Shortly after capture">
            <a:hlinkClick r:id="rId2" tooltip="Shortly after capture"/>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6858000" y="1371600"/>
            <a:ext cx="1714500" cy="2352675"/>
          </a:xfrm>
        </p:spPr>
      </p:pic>
      <p:pic>
        <p:nvPicPr>
          <p:cNvPr id="25605" name="Picture 13" descr="250px-DN-SD-04-12769">
            <a:hlinkClick r:id="rId4" tooltip="DN-SD-04-12769.jpg"/>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3962400"/>
            <a:ext cx="19812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457200" y="152400"/>
            <a:ext cx="8229600" cy="1265238"/>
          </a:xfrm>
        </p:spPr>
        <p:txBody>
          <a:bodyPr/>
          <a:lstStyle/>
          <a:p>
            <a:pPr eaLnBrk="1" hangingPunct="1"/>
            <a:r>
              <a:rPr lang="en-US" altLang="en-US" b="1" smtClean="0"/>
              <a:t>President as Legislative </a:t>
            </a:r>
            <a:br>
              <a:rPr lang="en-US" altLang="en-US" b="1" smtClean="0"/>
            </a:br>
            <a:r>
              <a:rPr lang="en-US" altLang="en-US" b="1" smtClean="0"/>
              <a:t>Leader</a:t>
            </a:r>
          </a:p>
        </p:txBody>
      </p:sp>
      <p:sp>
        <p:nvSpPr>
          <p:cNvPr id="26627" name="Rectangle 6"/>
          <p:cNvSpPr>
            <a:spLocks noGrp="1" noChangeArrowheads="1"/>
          </p:cNvSpPr>
          <p:nvPr>
            <p:ph type="body" sz="half" idx="2"/>
          </p:nvPr>
        </p:nvSpPr>
        <p:spPr>
          <a:xfrm>
            <a:off x="4800600" y="1447800"/>
            <a:ext cx="4343400" cy="5410200"/>
          </a:xfrm>
        </p:spPr>
        <p:txBody>
          <a:bodyPr/>
          <a:lstStyle/>
          <a:p>
            <a:pPr eaLnBrk="1" hangingPunct="1">
              <a:lnSpc>
                <a:spcPct val="90000"/>
              </a:lnSpc>
            </a:pPr>
            <a:r>
              <a:rPr lang="en-US" altLang="en-US" sz="2200" smtClean="0"/>
              <a:t>The President plays a role in the law making process</a:t>
            </a:r>
          </a:p>
          <a:p>
            <a:pPr eaLnBrk="1" hangingPunct="1">
              <a:lnSpc>
                <a:spcPct val="90000"/>
              </a:lnSpc>
            </a:pPr>
            <a:r>
              <a:rPr lang="en-US" altLang="en-US" sz="2200" smtClean="0"/>
              <a:t>He can propose new laws in speeches or to his party’s Congressional leadership</a:t>
            </a:r>
          </a:p>
          <a:p>
            <a:pPr eaLnBrk="1" hangingPunct="1">
              <a:lnSpc>
                <a:spcPct val="90000"/>
              </a:lnSpc>
            </a:pPr>
            <a:r>
              <a:rPr lang="en-US" altLang="en-US" sz="2200" smtClean="0"/>
              <a:t>He can </a:t>
            </a:r>
            <a:r>
              <a:rPr lang="en-US" altLang="en-US" sz="2200" b="1" u="sng" smtClean="0"/>
              <a:t>sign</a:t>
            </a:r>
            <a:r>
              <a:rPr lang="en-US" altLang="en-US" sz="2200" smtClean="0"/>
              <a:t> into law or </a:t>
            </a:r>
            <a:r>
              <a:rPr lang="en-US" altLang="en-US" sz="2200" b="1" u="sng" smtClean="0"/>
              <a:t>veto</a:t>
            </a:r>
            <a:r>
              <a:rPr lang="en-US" altLang="en-US" sz="2200" smtClean="0"/>
              <a:t> </a:t>
            </a:r>
            <a:r>
              <a:rPr lang="en-US" altLang="en-US" sz="2200" b="1" smtClean="0"/>
              <a:t>bills passed by Congress</a:t>
            </a:r>
          </a:p>
          <a:p>
            <a:pPr eaLnBrk="1" hangingPunct="1">
              <a:lnSpc>
                <a:spcPct val="90000"/>
              </a:lnSpc>
            </a:pPr>
            <a:r>
              <a:rPr lang="en-US" altLang="en-US" sz="2200" smtClean="0"/>
              <a:t>Some Presidents have called for bold changes in the country though new laws</a:t>
            </a:r>
          </a:p>
          <a:p>
            <a:pPr eaLnBrk="1" hangingPunct="1">
              <a:lnSpc>
                <a:spcPct val="90000"/>
              </a:lnSpc>
            </a:pPr>
            <a:r>
              <a:rPr lang="en-US" altLang="en-US" sz="2200" smtClean="0"/>
              <a:t>In times of emergency or crisis, the President can also issue </a:t>
            </a:r>
            <a:r>
              <a:rPr lang="en-US" altLang="en-US" sz="2200" b="1" u="sng" smtClean="0"/>
              <a:t>Executive Orders</a:t>
            </a:r>
            <a:r>
              <a:rPr lang="en-US" altLang="en-US" sz="2200" b="1" smtClean="0"/>
              <a:t>, which are orders of the President that have the same power as laws</a:t>
            </a:r>
            <a:endParaRPr lang="en-US" altLang="en-US" sz="2200" smtClean="0"/>
          </a:p>
        </p:txBody>
      </p:sp>
      <p:pic>
        <p:nvPicPr>
          <p:cNvPr id="26628" name="Picture 11" descr="Leland-Boker Authorized Edition of the Emancipation Proclamation, printed in June 1864 with a presidential signature">
            <a:hlinkClick r:id="rId2" tooltip="Leland-Boker Authorized Edition of the Emancipation Proclamation, printed in June 1864 with a presidential signature"/>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2286000" y="3810000"/>
            <a:ext cx="2039938" cy="2719388"/>
          </a:xfrm>
        </p:spPr>
      </p:pic>
      <p:pic>
        <p:nvPicPr>
          <p:cNvPr id="26629" name="Picture 13" descr="FDR signing A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219200"/>
            <a:ext cx="3081338"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pPr eaLnBrk="1" hangingPunct="1"/>
            <a:r>
              <a:rPr lang="en-US" altLang="en-US" smtClean="0"/>
              <a:t>Andrew Jackson (1829-37)</a:t>
            </a:r>
          </a:p>
        </p:txBody>
      </p:sp>
      <p:sp>
        <p:nvSpPr>
          <p:cNvPr id="27651" name="Rectangle 5"/>
          <p:cNvSpPr>
            <a:spLocks noGrp="1" noChangeArrowheads="1"/>
          </p:cNvSpPr>
          <p:nvPr>
            <p:ph type="body" sz="half" idx="1"/>
          </p:nvPr>
        </p:nvSpPr>
        <p:spPr>
          <a:xfrm>
            <a:off x="0" y="1295400"/>
            <a:ext cx="4495800" cy="5562600"/>
          </a:xfrm>
        </p:spPr>
        <p:txBody>
          <a:bodyPr/>
          <a:lstStyle/>
          <a:p>
            <a:pPr eaLnBrk="1" hangingPunct="1">
              <a:lnSpc>
                <a:spcPct val="90000"/>
              </a:lnSpc>
            </a:pPr>
            <a:r>
              <a:rPr lang="en-US" altLang="en-US" sz="2100" smtClean="0"/>
              <a:t>Used the Executive order to force </a:t>
            </a:r>
            <a:r>
              <a:rPr lang="en-US" altLang="en-US" sz="2100" b="1" smtClean="0"/>
              <a:t>Cherokee</a:t>
            </a:r>
            <a:r>
              <a:rPr lang="en-US" altLang="en-US" sz="2100" smtClean="0"/>
              <a:t> Indians off their land into what is now Oklahoma</a:t>
            </a:r>
          </a:p>
          <a:p>
            <a:pPr eaLnBrk="1" hangingPunct="1">
              <a:lnSpc>
                <a:spcPct val="90000"/>
              </a:lnSpc>
            </a:pPr>
            <a:r>
              <a:rPr lang="en-US" altLang="en-US" sz="2100" smtClean="0"/>
              <a:t>This became known as the </a:t>
            </a:r>
            <a:r>
              <a:rPr lang="en-US" altLang="en-US" sz="2100" b="1" smtClean="0"/>
              <a:t>“Trail of Tears”</a:t>
            </a:r>
            <a:r>
              <a:rPr lang="en-US" altLang="en-US" sz="2100" smtClean="0"/>
              <a:t> as many Cherokee died along the way</a:t>
            </a:r>
          </a:p>
          <a:p>
            <a:pPr eaLnBrk="1" hangingPunct="1">
              <a:lnSpc>
                <a:spcPct val="90000"/>
              </a:lnSpc>
            </a:pPr>
            <a:r>
              <a:rPr lang="en-US" altLang="en-US" sz="2100" smtClean="0"/>
              <a:t>Much of the Southeast was cleared for settlement by Americans under Jackson’s Indian removal policies</a:t>
            </a:r>
          </a:p>
          <a:p>
            <a:pPr eaLnBrk="1" hangingPunct="1">
              <a:lnSpc>
                <a:spcPct val="90000"/>
              </a:lnSpc>
            </a:pPr>
            <a:r>
              <a:rPr lang="en-US" altLang="en-US" sz="2100" smtClean="0"/>
              <a:t>Successfully brought about the end of the Second </a:t>
            </a:r>
            <a:r>
              <a:rPr lang="en-US" altLang="en-US" sz="2100" b="1" smtClean="0"/>
              <a:t>Bank of the United States</a:t>
            </a:r>
          </a:p>
          <a:p>
            <a:pPr eaLnBrk="1" hangingPunct="1">
              <a:lnSpc>
                <a:spcPct val="90000"/>
              </a:lnSpc>
            </a:pPr>
            <a:r>
              <a:rPr lang="en-US" altLang="en-US" sz="2100" smtClean="0"/>
              <a:t>Used the </a:t>
            </a:r>
            <a:r>
              <a:rPr lang="en-US" altLang="en-US" sz="2100" b="1" smtClean="0"/>
              <a:t>Veto</a:t>
            </a:r>
            <a:r>
              <a:rPr lang="en-US" altLang="en-US" sz="2100" smtClean="0"/>
              <a:t> often to protect the interests of average Americans over powerful interests</a:t>
            </a:r>
          </a:p>
        </p:txBody>
      </p:sp>
      <p:pic>
        <p:nvPicPr>
          <p:cNvPr id="27652" name="Picture 11" descr="The Trail of Tears">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724400" y="3962400"/>
            <a:ext cx="3429000" cy="2571750"/>
          </a:xfrm>
        </p:spPr>
      </p:pic>
      <p:pic>
        <p:nvPicPr>
          <p:cNvPr id="27653" name="Picture 13" descr="Andrew Jackson">
            <a:hlinkClick r:id="rId4" tooltip="Andrew Jackson"/>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1371600"/>
            <a:ext cx="19812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smtClean="0"/>
              <a:t>Abraham Lincoln (1860-65)</a:t>
            </a:r>
          </a:p>
        </p:txBody>
      </p:sp>
      <p:sp>
        <p:nvSpPr>
          <p:cNvPr id="28675" name="Rectangle 7"/>
          <p:cNvSpPr>
            <a:spLocks noGrp="1" noChangeArrowheads="1"/>
          </p:cNvSpPr>
          <p:nvPr>
            <p:ph type="body" sz="half" idx="2"/>
          </p:nvPr>
        </p:nvSpPr>
        <p:spPr>
          <a:xfrm>
            <a:off x="4495800" y="1295400"/>
            <a:ext cx="4648200" cy="5562600"/>
          </a:xfrm>
        </p:spPr>
        <p:txBody>
          <a:bodyPr/>
          <a:lstStyle/>
          <a:p>
            <a:pPr eaLnBrk="1" hangingPunct="1"/>
            <a:r>
              <a:rPr lang="en-US" altLang="en-US" sz="2000" smtClean="0"/>
              <a:t>Lincoln’s legislative policy radically changed America</a:t>
            </a:r>
          </a:p>
          <a:p>
            <a:pPr eaLnBrk="1" hangingPunct="1"/>
            <a:r>
              <a:rPr lang="en-US" altLang="en-US" sz="2000" smtClean="0"/>
              <a:t>He issued </a:t>
            </a:r>
            <a:r>
              <a:rPr lang="en-US" altLang="en-US" sz="2000" b="1" smtClean="0"/>
              <a:t>executive orders</a:t>
            </a:r>
            <a:r>
              <a:rPr lang="en-US" altLang="en-US" sz="2000" smtClean="0"/>
              <a:t> suspending many </a:t>
            </a:r>
            <a:r>
              <a:rPr lang="en-US" altLang="en-US" sz="2000" b="1" smtClean="0"/>
              <a:t>Constitutional rights</a:t>
            </a:r>
            <a:r>
              <a:rPr lang="en-US" altLang="en-US" sz="2000" smtClean="0"/>
              <a:t> during the </a:t>
            </a:r>
            <a:r>
              <a:rPr lang="en-US" altLang="en-US" sz="2000" b="1" smtClean="0"/>
              <a:t>Civil War</a:t>
            </a:r>
          </a:p>
          <a:p>
            <a:pPr eaLnBrk="1" hangingPunct="1"/>
            <a:r>
              <a:rPr lang="en-US" altLang="en-US" sz="2000" smtClean="0"/>
              <a:t>Passed the </a:t>
            </a:r>
            <a:r>
              <a:rPr lang="en-US" altLang="en-US" sz="2000" b="1" smtClean="0"/>
              <a:t>Homestead Act</a:t>
            </a:r>
            <a:r>
              <a:rPr lang="en-US" altLang="en-US" sz="2000" smtClean="0"/>
              <a:t> in 1862</a:t>
            </a:r>
          </a:p>
          <a:p>
            <a:pPr eaLnBrk="1" hangingPunct="1"/>
            <a:r>
              <a:rPr lang="en-US" altLang="en-US" sz="2000" smtClean="0"/>
              <a:t>Signed the </a:t>
            </a:r>
            <a:r>
              <a:rPr lang="en-US" altLang="en-US" sz="2000" b="1" smtClean="0"/>
              <a:t>College Land Grant Act</a:t>
            </a:r>
            <a:r>
              <a:rPr lang="en-US" altLang="en-US" sz="2000" smtClean="0"/>
              <a:t> into law</a:t>
            </a:r>
          </a:p>
          <a:p>
            <a:pPr eaLnBrk="1" hangingPunct="1"/>
            <a:r>
              <a:rPr lang="en-US" altLang="en-US" sz="2000" smtClean="0"/>
              <a:t>Signed the charter for the </a:t>
            </a:r>
            <a:r>
              <a:rPr lang="en-US" altLang="en-US" sz="2000" b="1" smtClean="0"/>
              <a:t>Transcontinental Railroad</a:t>
            </a:r>
          </a:p>
          <a:p>
            <a:pPr eaLnBrk="1" hangingPunct="1"/>
            <a:r>
              <a:rPr lang="en-US" altLang="en-US" sz="2000" smtClean="0"/>
              <a:t>Established the </a:t>
            </a:r>
            <a:r>
              <a:rPr lang="en-US" altLang="en-US" sz="2000" b="1" smtClean="0"/>
              <a:t>Department of Agriculture</a:t>
            </a:r>
          </a:p>
          <a:p>
            <a:pPr eaLnBrk="1" hangingPunct="1"/>
            <a:r>
              <a:rPr lang="en-US" altLang="en-US" sz="2000" smtClean="0"/>
              <a:t>His </a:t>
            </a:r>
            <a:r>
              <a:rPr lang="en-US" altLang="en-US" sz="2000" b="1" smtClean="0"/>
              <a:t>“Emancipation Proclamation”</a:t>
            </a:r>
            <a:r>
              <a:rPr lang="en-US" altLang="en-US" sz="2000" smtClean="0"/>
              <a:t> on January 1, 1863 was the first step toward the elimination of slavery in the United States</a:t>
            </a:r>
          </a:p>
        </p:txBody>
      </p:sp>
      <p:pic>
        <p:nvPicPr>
          <p:cNvPr id="28676" name="Picture 12" descr="The ceremony for the driving of the golden spike at Promontory Summit, Utah, May 10, 1869. Photograph by Andrew J. Russell.">
            <a:hlinkClick r:id="rId2" tooltip="The ceremony for the driving of the golden spike at Promontory Summit, Utah, May 10, 1869. Photograph by Andrew J. Russell."/>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457200" y="1524000"/>
            <a:ext cx="3810000" cy="2590800"/>
          </a:xfrm>
        </p:spPr>
      </p:pic>
      <p:pic>
        <p:nvPicPr>
          <p:cNvPr id="28677" name="Picture 14" descr="A family poses with the wagon in which they live and travel daily during their pursuit of a homestead, 1886.">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4191000"/>
            <a:ext cx="2667000" cy="230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pPr eaLnBrk="1" hangingPunct="1"/>
            <a:r>
              <a:rPr lang="en-US" altLang="en-US" smtClean="0"/>
              <a:t>Teddy Roosevelt (1901-09)</a:t>
            </a:r>
          </a:p>
        </p:txBody>
      </p:sp>
      <p:sp>
        <p:nvSpPr>
          <p:cNvPr id="29699" name="Rectangle 5"/>
          <p:cNvSpPr>
            <a:spLocks noGrp="1" noChangeArrowheads="1"/>
          </p:cNvSpPr>
          <p:nvPr>
            <p:ph type="body" sz="half" idx="1"/>
          </p:nvPr>
        </p:nvSpPr>
        <p:spPr>
          <a:xfrm>
            <a:off x="457200" y="1295400"/>
            <a:ext cx="4038600" cy="5334000"/>
          </a:xfrm>
        </p:spPr>
        <p:txBody>
          <a:bodyPr/>
          <a:lstStyle/>
          <a:p>
            <a:pPr eaLnBrk="1" hangingPunct="1">
              <a:lnSpc>
                <a:spcPct val="80000"/>
              </a:lnSpc>
            </a:pPr>
            <a:r>
              <a:rPr lang="en-US" altLang="en-US" sz="2100" smtClean="0"/>
              <a:t>He became President unexpectedly, and was the youngest President in history, but that didn’t keep him from pushing a bold agenda</a:t>
            </a:r>
          </a:p>
          <a:p>
            <a:pPr eaLnBrk="1" hangingPunct="1">
              <a:lnSpc>
                <a:spcPct val="80000"/>
              </a:lnSpc>
            </a:pPr>
            <a:r>
              <a:rPr lang="en-US" altLang="en-US" sz="2100" smtClean="0"/>
              <a:t>He got Congress to create the </a:t>
            </a:r>
            <a:r>
              <a:rPr lang="en-US" altLang="en-US" sz="2100" b="1" smtClean="0"/>
              <a:t>Departments of Labor</a:t>
            </a:r>
            <a:r>
              <a:rPr lang="en-US" altLang="en-US" sz="2100" smtClean="0"/>
              <a:t> and </a:t>
            </a:r>
            <a:r>
              <a:rPr lang="en-US" altLang="en-US" sz="2100" b="1" smtClean="0"/>
              <a:t>Commerce</a:t>
            </a:r>
            <a:r>
              <a:rPr lang="en-US" altLang="en-US" sz="2100" smtClean="0"/>
              <a:t>, to protect workers and control big business</a:t>
            </a:r>
          </a:p>
          <a:p>
            <a:pPr eaLnBrk="1" hangingPunct="1">
              <a:lnSpc>
                <a:spcPct val="80000"/>
              </a:lnSpc>
            </a:pPr>
            <a:r>
              <a:rPr lang="en-US" altLang="en-US" sz="2100" smtClean="0"/>
              <a:t>Got the </a:t>
            </a:r>
            <a:r>
              <a:rPr lang="en-US" altLang="en-US" sz="2100" b="1" smtClean="0"/>
              <a:t>Pure Food and Drug Act</a:t>
            </a:r>
            <a:r>
              <a:rPr lang="en-US" altLang="en-US" sz="2100" smtClean="0"/>
              <a:t> passed, allowing the government to ensure the safety of food and medicine</a:t>
            </a:r>
          </a:p>
          <a:p>
            <a:pPr eaLnBrk="1" hangingPunct="1">
              <a:lnSpc>
                <a:spcPct val="80000"/>
              </a:lnSpc>
            </a:pPr>
            <a:r>
              <a:rPr lang="en-US" altLang="en-US" sz="2100" smtClean="0"/>
              <a:t>He started government inspection of the meat packing industry</a:t>
            </a:r>
          </a:p>
          <a:p>
            <a:pPr eaLnBrk="1" hangingPunct="1">
              <a:lnSpc>
                <a:spcPct val="80000"/>
              </a:lnSpc>
            </a:pPr>
            <a:r>
              <a:rPr lang="en-US" altLang="en-US" sz="2100" smtClean="0"/>
              <a:t>He vastly expanded the number and size of the </a:t>
            </a:r>
            <a:r>
              <a:rPr lang="en-US" altLang="en-US" sz="2100" b="1" smtClean="0"/>
              <a:t>National Parks</a:t>
            </a:r>
          </a:p>
          <a:p>
            <a:pPr eaLnBrk="1" hangingPunct="1">
              <a:lnSpc>
                <a:spcPct val="80000"/>
              </a:lnSpc>
              <a:buFontTx/>
              <a:buNone/>
            </a:pPr>
            <a:endParaRPr lang="en-US" altLang="en-US" sz="2100" b="1" smtClean="0"/>
          </a:p>
          <a:p>
            <a:pPr eaLnBrk="1" hangingPunct="1">
              <a:lnSpc>
                <a:spcPct val="80000"/>
              </a:lnSpc>
            </a:pPr>
            <a:endParaRPr lang="en-US" altLang="en-US" sz="2000" smtClean="0"/>
          </a:p>
          <a:p>
            <a:pPr eaLnBrk="1" hangingPunct="1">
              <a:lnSpc>
                <a:spcPct val="80000"/>
              </a:lnSpc>
            </a:pPr>
            <a:endParaRPr lang="en-US" altLang="en-US" sz="1800" smtClean="0"/>
          </a:p>
        </p:txBody>
      </p:sp>
      <p:pic>
        <p:nvPicPr>
          <p:cNvPr id="29700" name="Picture 15" descr="Theodore Roosevelt overlooks Yosem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4114800"/>
            <a:ext cx="20780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18" descr="trp34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219200"/>
            <a:ext cx="2025650"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a:xfrm>
            <a:off x="457200" y="152400"/>
            <a:ext cx="8229600" cy="1143000"/>
          </a:xfrm>
        </p:spPr>
        <p:txBody>
          <a:bodyPr/>
          <a:lstStyle/>
          <a:p>
            <a:pPr eaLnBrk="1" hangingPunct="1"/>
            <a:r>
              <a:rPr lang="en-US" altLang="en-US" smtClean="0"/>
              <a:t>Franklin D. Roosevelt (1932-45)</a:t>
            </a:r>
          </a:p>
        </p:txBody>
      </p:sp>
      <p:sp>
        <p:nvSpPr>
          <p:cNvPr id="30723" name="Rectangle 6"/>
          <p:cNvSpPr>
            <a:spLocks noGrp="1" noChangeArrowheads="1"/>
          </p:cNvSpPr>
          <p:nvPr>
            <p:ph type="body" sz="half" idx="2"/>
          </p:nvPr>
        </p:nvSpPr>
        <p:spPr>
          <a:xfrm>
            <a:off x="4648200" y="1143000"/>
            <a:ext cx="4495800" cy="5562600"/>
          </a:xfrm>
        </p:spPr>
        <p:txBody>
          <a:bodyPr/>
          <a:lstStyle/>
          <a:p>
            <a:pPr eaLnBrk="1" hangingPunct="1">
              <a:lnSpc>
                <a:spcPct val="90000"/>
              </a:lnSpc>
            </a:pPr>
            <a:r>
              <a:rPr lang="en-US" altLang="en-US" sz="2000" smtClean="0"/>
              <a:t>FDR was elected after promising to take action to stop the Depression.  His program became known as the </a:t>
            </a:r>
            <a:r>
              <a:rPr lang="en-US" altLang="en-US" sz="2000" b="1" smtClean="0"/>
              <a:t>“New Deal”</a:t>
            </a:r>
          </a:p>
          <a:p>
            <a:pPr eaLnBrk="1" hangingPunct="1">
              <a:lnSpc>
                <a:spcPct val="90000"/>
              </a:lnSpc>
            </a:pPr>
            <a:r>
              <a:rPr lang="en-US" altLang="en-US" sz="2000" smtClean="0"/>
              <a:t>He created programs to give jobs to people such as the </a:t>
            </a:r>
            <a:r>
              <a:rPr lang="en-US" altLang="en-US" sz="2000" b="1" smtClean="0"/>
              <a:t>WPA</a:t>
            </a:r>
            <a:r>
              <a:rPr lang="en-US" altLang="en-US" sz="2000" smtClean="0"/>
              <a:t>, </a:t>
            </a:r>
            <a:r>
              <a:rPr lang="en-US" altLang="en-US" sz="2000" b="1" smtClean="0"/>
              <a:t>CCC</a:t>
            </a:r>
            <a:r>
              <a:rPr lang="en-US" altLang="en-US" sz="2000" smtClean="0"/>
              <a:t>, and </a:t>
            </a:r>
            <a:r>
              <a:rPr lang="en-US" altLang="en-US" sz="2000" b="1" smtClean="0"/>
              <a:t>NRA</a:t>
            </a:r>
          </a:p>
          <a:p>
            <a:pPr eaLnBrk="1" hangingPunct="1">
              <a:lnSpc>
                <a:spcPct val="90000"/>
              </a:lnSpc>
            </a:pPr>
            <a:r>
              <a:rPr lang="en-US" altLang="en-US" sz="2000" smtClean="0"/>
              <a:t>He began insuring bank accounts</a:t>
            </a:r>
          </a:p>
          <a:p>
            <a:pPr eaLnBrk="1" hangingPunct="1">
              <a:lnSpc>
                <a:spcPct val="90000"/>
              </a:lnSpc>
            </a:pPr>
            <a:r>
              <a:rPr lang="en-US" altLang="en-US" sz="2000" smtClean="0"/>
              <a:t>Congress passed the </a:t>
            </a:r>
            <a:r>
              <a:rPr lang="en-US" altLang="en-US" sz="2000" b="1" u="sng" smtClean="0"/>
              <a:t>Social Security Act</a:t>
            </a:r>
            <a:r>
              <a:rPr lang="en-US" altLang="en-US" sz="2000" smtClean="0"/>
              <a:t> under FDR’s urging, creating the largest program in the U.S. government</a:t>
            </a:r>
          </a:p>
          <a:p>
            <a:pPr eaLnBrk="1" hangingPunct="1">
              <a:lnSpc>
                <a:spcPct val="90000"/>
              </a:lnSpc>
            </a:pPr>
            <a:r>
              <a:rPr lang="en-US" altLang="en-US" sz="2000" smtClean="0"/>
              <a:t>Congress created the </a:t>
            </a:r>
            <a:r>
              <a:rPr lang="en-US" altLang="en-US" sz="2000" b="1" smtClean="0"/>
              <a:t>TVA</a:t>
            </a:r>
            <a:r>
              <a:rPr lang="en-US" altLang="en-US" sz="2000" smtClean="0"/>
              <a:t>, which brought electricity to much of the rural south</a:t>
            </a:r>
          </a:p>
          <a:p>
            <a:pPr eaLnBrk="1" hangingPunct="1">
              <a:lnSpc>
                <a:spcPct val="90000"/>
              </a:lnSpc>
            </a:pPr>
            <a:r>
              <a:rPr lang="en-US" altLang="en-US" sz="2000" smtClean="0"/>
              <a:t>He got the </a:t>
            </a:r>
            <a:r>
              <a:rPr lang="en-US" altLang="en-US" sz="2000" b="1" smtClean="0"/>
              <a:t>Lend Lease Act</a:t>
            </a:r>
            <a:r>
              <a:rPr lang="en-US" altLang="en-US" sz="2000" smtClean="0"/>
              <a:t> passed which allowed the U.S. to help England with war supplies, before the U.S. entered WWII</a:t>
            </a:r>
          </a:p>
          <a:p>
            <a:pPr eaLnBrk="1" hangingPunct="1">
              <a:lnSpc>
                <a:spcPct val="90000"/>
              </a:lnSpc>
            </a:pPr>
            <a:endParaRPr lang="en-US" altLang="en-US" sz="2000" smtClean="0"/>
          </a:p>
          <a:p>
            <a:pPr eaLnBrk="1" hangingPunct="1">
              <a:lnSpc>
                <a:spcPct val="90000"/>
              </a:lnSpc>
            </a:pPr>
            <a:endParaRPr lang="en-US" altLang="en-US" sz="1800" smtClean="0"/>
          </a:p>
        </p:txBody>
      </p:sp>
      <p:pic>
        <p:nvPicPr>
          <p:cNvPr id="30724" name="Picture 13" descr="Norris Dam was the first TVA constructed dam, completed 1936.">
            <a:hlinkClick r:id="rId2" tooltip="Norris Dam was the first TVA constructed dam, completed 1936."/>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533400" y="4038600"/>
            <a:ext cx="4038600" cy="2036763"/>
          </a:xfrm>
        </p:spPr>
      </p:pic>
      <p:pic>
        <p:nvPicPr>
          <p:cNvPr id="30725" name="Picture 15" descr="CCC workers on road construction, Camp Euclid, Ohio 1936">
            <a:hlinkClick r:id="rId4" tooltip="CCC workers on road construction, Camp Euclid, Ohio 1936"/>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447800"/>
            <a:ext cx="3657600" cy="238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altLang="en-US" b="1" smtClean="0"/>
              <a:t>Defining the Presidency</a:t>
            </a:r>
          </a:p>
        </p:txBody>
      </p:sp>
      <p:sp>
        <p:nvSpPr>
          <p:cNvPr id="4099" name="Rectangle 5"/>
          <p:cNvSpPr>
            <a:spLocks noGrp="1" noChangeArrowheads="1"/>
          </p:cNvSpPr>
          <p:nvPr>
            <p:ph type="body" sz="half" idx="1"/>
          </p:nvPr>
        </p:nvSpPr>
        <p:spPr>
          <a:xfrm>
            <a:off x="0" y="1295400"/>
            <a:ext cx="5257800" cy="5257800"/>
          </a:xfrm>
        </p:spPr>
        <p:txBody>
          <a:bodyPr/>
          <a:lstStyle/>
          <a:p>
            <a:pPr eaLnBrk="1" hangingPunct="1">
              <a:lnSpc>
                <a:spcPct val="90000"/>
              </a:lnSpc>
            </a:pPr>
            <a:r>
              <a:rPr lang="en-US" altLang="en-US" sz="2200" dirty="0" smtClean="0"/>
              <a:t>There could be only one man to lead the new nation as the first President, </a:t>
            </a:r>
            <a:r>
              <a:rPr lang="en-US" altLang="en-US" sz="2200" b="1" u="sng" dirty="0" smtClean="0"/>
              <a:t>George Washington</a:t>
            </a:r>
            <a:r>
              <a:rPr lang="en-US" altLang="en-US" sz="2200" b="1" dirty="0" smtClean="0"/>
              <a:t> </a:t>
            </a:r>
            <a:r>
              <a:rPr lang="en-US" altLang="en-US" sz="2200" dirty="0" smtClean="0"/>
              <a:t>was chosen overwhelmingly </a:t>
            </a:r>
          </a:p>
          <a:p>
            <a:pPr eaLnBrk="1" hangingPunct="1">
              <a:lnSpc>
                <a:spcPct val="90000"/>
              </a:lnSpc>
            </a:pPr>
            <a:r>
              <a:rPr lang="en-US" altLang="en-US" sz="2200" dirty="0" smtClean="0"/>
              <a:t>How he did his job established a tradition for other Presidents to follow</a:t>
            </a:r>
          </a:p>
          <a:p>
            <a:pPr eaLnBrk="1" hangingPunct="1">
              <a:lnSpc>
                <a:spcPct val="90000"/>
              </a:lnSpc>
            </a:pPr>
            <a:r>
              <a:rPr lang="en-US" altLang="en-US" sz="2200" dirty="0" smtClean="0"/>
              <a:t>He </a:t>
            </a:r>
            <a:r>
              <a:rPr lang="en-US" altLang="en-US" sz="2200" u="sng" dirty="0" smtClean="0"/>
              <a:t>retired after 2 terms</a:t>
            </a:r>
            <a:r>
              <a:rPr lang="en-US" altLang="en-US" sz="2200" dirty="0" smtClean="0"/>
              <a:t>, an example all but one President have followed</a:t>
            </a:r>
          </a:p>
          <a:p>
            <a:pPr eaLnBrk="1" hangingPunct="1">
              <a:lnSpc>
                <a:spcPct val="90000"/>
              </a:lnSpc>
            </a:pPr>
            <a:r>
              <a:rPr lang="en-US" altLang="en-US" sz="2200" dirty="0" smtClean="0"/>
              <a:t>He relied on the advice of Department Secretaries, </a:t>
            </a:r>
            <a:r>
              <a:rPr lang="en-US" altLang="en-US" sz="2200" u="sng" dirty="0" smtClean="0"/>
              <a:t>establishing the cabinet</a:t>
            </a:r>
          </a:p>
          <a:p>
            <a:pPr eaLnBrk="1" hangingPunct="1">
              <a:lnSpc>
                <a:spcPct val="90000"/>
              </a:lnSpc>
            </a:pPr>
            <a:r>
              <a:rPr lang="en-US" altLang="en-US" sz="2200" dirty="0" smtClean="0"/>
              <a:t>He was </a:t>
            </a:r>
            <a:r>
              <a:rPr lang="en-US" altLang="en-US" sz="2200" u="sng" dirty="0" smtClean="0"/>
              <a:t>referred to as “Mr. President</a:t>
            </a:r>
            <a:r>
              <a:rPr lang="en-US" altLang="en-US" sz="2200" dirty="0" smtClean="0"/>
              <a:t>”, the official title all following Presidents have answered to</a:t>
            </a:r>
          </a:p>
          <a:p>
            <a:pPr eaLnBrk="1" hangingPunct="1">
              <a:lnSpc>
                <a:spcPct val="90000"/>
              </a:lnSpc>
            </a:pPr>
            <a:r>
              <a:rPr lang="en-US" altLang="en-US" sz="2200" dirty="0" smtClean="0"/>
              <a:t>He </a:t>
            </a:r>
            <a:r>
              <a:rPr lang="en-US" altLang="en-US" sz="2200" u="sng" dirty="0" smtClean="0"/>
              <a:t>handled most foreign policy </a:t>
            </a:r>
            <a:r>
              <a:rPr lang="en-US" altLang="en-US" sz="2200" dirty="0" smtClean="0"/>
              <a:t>decisions himself, establishing it as a vital Presidential responsibility</a:t>
            </a:r>
          </a:p>
        </p:txBody>
      </p:sp>
      <p:pic>
        <p:nvPicPr>
          <p:cNvPr id="4100" name="Picture 13" descr="Image:George-Washington.jpg">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486400" y="1752600"/>
            <a:ext cx="3021013" cy="3990975"/>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pPr eaLnBrk="1" hangingPunct="1"/>
            <a:r>
              <a:rPr lang="en-US" altLang="en-US" smtClean="0"/>
              <a:t>Lyndon B. Johnson (1963-69)</a:t>
            </a:r>
          </a:p>
        </p:txBody>
      </p:sp>
      <p:sp>
        <p:nvSpPr>
          <p:cNvPr id="31747" name="Rectangle 5"/>
          <p:cNvSpPr>
            <a:spLocks noGrp="1" noChangeArrowheads="1"/>
          </p:cNvSpPr>
          <p:nvPr>
            <p:ph type="body" sz="half" idx="1"/>
          </p:nvPr>
        </p:nvSpPr>
        <p:spPr>
          <a:xfrm>
            <a:off x="0" y="1219200"/>
            <a:ext cx="4495800" cy="5486400"/>
          </a:xfrm>
        </p:spPr>
        <p:txBody>
          <a:bodyPr/>
          <a:lstStyle/>
          <a:p>
            <a:pPr eaLnBrk="1" hangingPunct="1">
              <a:lnSpc>
                <a:spcPct val="90000"/>
              </a:lnSpc>
            </a:pPr>
            <a:r>
              <a:rPr lang="en-US" altLang="en-US" sz="2000" smtClean="0"/>
              <a:t>Although he was a failure at foreign policy, LBJ helped pass some very important laws</a:t>
            </a:r>
          </a:p>
          <a:p>
            <a:pPr eaLnBrk="1" hangingPunct="1">
              <a:lnSpc>
                <a:spcPct val="90000"/>
              </a:lnSpc>
            </a:pPr>
            <a:r>
              <a:rPr lang="en-US" altLang="en-US" sz="2000" smtClean="0"/>
              <a:t>He was able to push Congress to pass the </a:t>
            </a:r>
            <a:r>
              <a:rPr lang="en-US" altLang="en-US" sz="2000" b="1" smtClean="0"/>
              <a:t>Civil Rights Act of 1964</a:t>
            </a:r>
            <a:r>
              <a:rPr lang="en-US" altLang="en-US" sz="2000" smtClean="0"/>
              <a:t> and the </a:t>
            </a:r>
            <a:r>
              <a:rPr lang="en-US" altLang="en-US" sz="2000" b="1" smtClean="0"/>
              <a:t>Voting Rights Act of 1965</a:t>
            </a:r>
            <a:r>
              <a:rPr lang="en-US" altLang="en-US" sz="2000" smtClean="0"/>
              <a:t> which helped bring equality under the law to African-Americans</a:t>
            </a:r>
          </a:p>
          <a:p>
            <a:pPr eaLnBrk="1" hangingPunct="1">
              <a:lnSpc>
                <a:spcPct val="90000"/>
              </a:lnSpc>
            </a:pPr>
            <a:r>
              <a:rPr lang="en-US" altLang="en-US" sz="2000" smtClean="0"/>
              <a:t>He also had a </a:t>
            </a:r>
            <a:r>
              <a:rPr lang="en-US" altLang="en-US" sz="2000" b="1" smtClean="0"/>
              <a:t>“War on Poverty”</a:t>
            </a:r>
            <a:r>
              <a:rPr lang="en-US" altLang="en-US" sz="2000" smtClean="0"/>
              <a:t>, passing laws to help the poorest Americans have their basic needs met.  Created the </a:t>
            </a:r>
            <a:r>
              <a:rPr lang="en-US" altLang="en-US" sz="2000" b="1" smtClean="0"/>
              <a:t>“Great Society”</a:t>
            </a:r>
          </a:p>
          <a:p>
            <a:pPr eaLnBrk="1" hangingPunct="1">
              <a:lnSpc>
                <a:spcPct val="90000"/>
              </a:lnSpc>
            </a:pPr>
            <a:r>
              <a:rPr lang="en-US" altLang="en-US" sz="2000" smtClean="0"/>
              <a:t>Congress created </a:t>
            </a:r>
            <a:r>
              <a:rPr lang="en-US" altLang="en-US" sz="2000" b="1" smtClean="0"/>
              <a:t>Medicare</a:t>
            </a:r>
            <a:r>
              <a:rPr lang="en-US" altLang="en-US" sz="2000" smtClean="0"/>
              <a:t> with his support</a:t>
            </a:r>
          </a:p>
          <a:p>
            <a:pPr eaLnBrk="1" hangingPunct="1">
              <a:lnSpc>
                <a:spcPct val="90000"/>
              </a:lnSpc>
            </a:pPr>
            <a:r>
              <a:rPr lang="en-US" altLang="en-US" sz="2000" smtClean="0"/>
              <a:t>Got Congress to create the </a:t>
            </a:r>
            <a:r>
              <a:rPr lang="en-US" altLang="en-US" sz="2000" b="1" smtClean="0"/>
              <a:t>Department of Housing and Urban Development</a:t>
            </a:r>
            <a:r>
              <a:rPr lang="en-US" altLang="en-US" sz="2000" smtClean="0"/>
              <a:t> and the </a:t>
            </a:r>
            <a:r>
              <a:rPr lang="en-US" altLang="en-US" sz="2000" b="1" smtClean="0"/>
              <a:t>Department of Transportation</a:t>
            </a:r>
          </a:p>
        </p:txBody>
      </p:sp>
      <p:pic>
        <p:nvPicPr>
          <p:cNvPr id="31748" name="Picture 12" descr="President Johnson signs the historic Civil Rights Act of 1964">
            <a:hlinkClick r:id="rId2" tooltip="President Johnson signs the historic Civil Rights Act of 1964"/>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648200" y="1371600"/>
            <a:ext cx="3886200" cy="2590800"/>
          </a:xfrm>
        </p:spPr>
      </p:pic>
      <p:pic>
        <p:nvPicPr>
          <p:cNvPr id="31749" name="Picture 13" descr="Image:US-DeptOfTransportation-Seal.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4572000"/>
            <a:ext cx="158115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14" descr="Image:US-DeptOfHUD-Seal.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572000"/>
            <a:ext cx="1533525"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pPr eaLnBrk="1" hangingPunct="1"/>
            <a:r>
              <a:rPr lang="en-US" altLang="en-US" smtClean="0"/>
              <a:t>Richard Nixon (1969-74)</a:t>
            </a:r>
          </a:p>
        </p:txBody>
      </p:sp>
      <p:sp>
        <p:nvSpPr>
          <p:cNvPr id="32771" name="Rectangle 6"/>
          <p:cNvSpPr>
            <a:spLocks noGrp="1" noChangeArrowheads="1"/>
          </p:cNvSpPr>
          <p:nvPr>
            <p:ph type="body" sz="half" idx="2"/>
          </p:nvPr>
        </p:nvSpPr>
        <p:spPr>
          <a:xfrm>
            <a:off x="4800600" y="1295400"/>
            <a:ext cx="4343400" cy="5029200"/>
          </a:xfrm>
        </p:spPr>
        <p:txBody>
          <a:bodyPr/>
          <a:lstStyle/>
          <a:p>
            <a:pPr eaLnBrk="1" hangingPunct="1">
              <a:lnSpc>
                <a:spcPct val="80000"/>
              </a:lnSpc>
            </a:pPr>
            <a:r>
              <a:rPr lang="en-US" altLang="en-US" sz="2200" smtClean="0"/>
              <a:t>Although his Presidency ended in disgrace, Nixon helped pass some important laws</a:t>
            </a:r>
          </a:p>
          <a:p>
            <a:pPr eaLnBrk="1" hangingPunct="1">
              <a:lnSpc>
                <a:spcPct val="80000"/>
              </a:lnSpc>
            </a:pPr>
            <a:r>
              <a:rPr lang="en-US" altLang="en-US" sz="2200" smtClean="0"/>
              <a:t>Signed the most important Environmental Laws in U.S. history, the </a:t>
            </a:r>
            <a:r>
              <a:rPr lang="en-US" altLang="en-US" sz="2200" b="1" smtClean="0"/>
              <a:t>Clean Air Act</a:t>
            </a:r>
            <a:r>
              <a:rPr lang="en-US" altLang="en-US" sz="2200" smtClean="0"/>
              <a:t> in 1970 and the </a:t>
            </a:r>
            <a:r>
              <a:rPr lang="en-US" altLang="en-US" sz="2200" b="1" smtClean="0"/>
              <a:t>Clean Water Act</a:t>
            </a:r>
            <a:r>
              <a:rPr lang="en-US" altLang="en-US" sz="2200" smtClean="0"/>
              <a:t> in 1972</a:t>
            </a:r>
          </a:p>
          <a:p>
            <a:pPr eaLnBrk="1" hangingPunct="1">
              <a:lnSpc>
                <a:spcPct val="80000"/>
              </a:lnSpc>
            </a:pPr>
            <a:r>
              <a:rPr lang="en-US" altLang="en-US" sz="2200" smtClean="0"/>
              <a:t>Created the </a:t>
            </a:r>
            <a:r>
              <a:rPr lang="en-US" altLang="en-US" sz="2200" b="1" smtClean="0"/>
              <a:t>Environmental Protection Agency</a:t>
            </a:r>
            <a:r>
              <a:rPr lang="en-US" altLang="en-US" sz="2200" smtClean="0"/>
              <a:t> in 1970</a:t>
            </a:r>
          </a:p>
          <a:p>
            <a:pPr eaLnBrk="1" hangingPunct="1">
              <a:lnSpc>
                <a:spcPct val="80000"/>
              </a:lnSpc>
            </a:pPr>
            <a:r>
              <a:rPr lang="en-US" altLang="en-US" sz="2200" smtClean="0"/>
              <a:t>He created the </a:t>
            </a:r>
            <a:r>
              <a:rPr lang="en-US" altLang="en-US" sz="2200" b="1" smtClean="0"/>
              <a:t>Drug Enforcement Administration (DEA)</a:t>
            </a:r>
            <a:r>
              <a:rPr lang="en-US" altLang="en-US" sz="2200" smtClean="0"/>
              <a:t> by executive order to try and cut illegal drug use, which had become a major problem in the 1960s.</a:t>
            </a:r>
          </a:p>
          <a:p>
            <a:pPr eaLnBrk="1" hangingPunct="1">
              <a:lnSpc>
                <a:spcPct val="80000"/>
              </a:lnSpc>
            </a:pPr>
            <a:endParaRPr lang="en-US" altLang="en-US" sz="2200" smtClean="0"/>
          </a:p>
          <a:p>
            <a:pPr eaLnBrk="1" hangingPunct="1">
              <a:lnSpc>
                <a:spcPct val="80000"/>
              </a:lnSpc>
            </a:pPr>
            <a:endParaRPr lang="en-US" altLang="en-US" sz="2200" smtClean="0"/>
          </a:p>
          <a:p>
            <a:pPr eaLnBrk="1" hangingPunct="1">
              <a:lnSpc>
                <a:spcPct val="80000"/>
              </a:lnSpc>
            </a:pPr>
            <a:endParaRPr lang="en-US" altLang="en-US" sz="2200" smtClean="0"/>
          </a:p>
          <a:p>
            <a:pPr eaLnBrk="1" hangingPunct="1">
              <a:lnSpc>
                <a:spcPct val="80000"/>
              </a:lnSpc>
            </a:pPr>
            <a:endParaRPr lang="en-US" altLang="en-US" sz="2200" smtClean="0"/>
          </a:p>
        </p:txBody>
      </p:sp>
      <p:pic>
        <p:nvPicPr>
          <p:cNvPr id="32772" name="Picture 14" descr="Image:Environmental Protection Agency logo.svg">
            <a:hlinkClick r:id="rId2"/>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457200" y="4191000"/>
            <a:ext cx="1717675" cy="1871663"/>
          </a:xfrm>
        </p:spPr>
      </p:pic>
      <p:pic>
        <p:nvPicPr>
          <p:cNvPr id="32773" name="Picture 16" descr="Image:DEA badge.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4114800"/>
            <a:ext cx="16652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18" descr="Lake Dillon, C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295400"/>
            <a:ext cx="32766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idx="4294967295"/>
          </p:nvPr>
        </p:nvSpPr>
        <p:spPr>
          <a:xfrm>
            <a:off x="0" y="274638"/>
            <a:ext cx="8839200" cy="1143000"/>
          </a:xfrm>
        </p:spPr>
        <p:txBody>
          <a:bodyPr/>
          <a:lstStyle/>
          <a:p>
            <a:pPr eaLnBrk="1" hangingPunct="1"/>
            <a:r>
              <a:rPr lang="en-US" altLang="en-US" b="1" smtClean="0"/>
              <a:t>The Presidential Budget</a:t>
            </a:r>
          </a:p>
        </p:txBody>
      </p:sp>
      <p:sp>
        <p:nvSpPr>
          <p:cNvPr id="33795" name="Rectangle 5"/>
          <p:cNvSpPr>
            <a:spLocks noGrp="1" noChangeArrowheads="1"/>
          </p:cNvSpPr>
          <p:nvPr>
            <p:ph type="body" sz="half" idx="4294967295"/>
          </p:nvPr>
        </p:nvSpPr>
        <p:spPr>
          <a:xfrm>
            <a:off x="0" y="1600200"/>
            <a:ext cx="8839200" cy="4876800"/>
          </a:xfrm>
        </p:spPr>
        <p:txBody>
          <a:bodyPr/>
          <a:lstStyle/>
          <a:p>
            <a:pPr eaLnBrk="1" hangingPunct="1">
              <a:lnSpc>
                <a:spcPct val="90000"/>
              </a:lnSpc>
            </a:pPr>
            <a:r>
              <a:rPr lang="en-US" altLang="en-US" sz="2400" smtClean="0"/>
              <a:t>The </a:t>
            </a:r>
            <a:r>
              <a:rPr lang="en-US" altLang="en-US" sz="2400" b="1" smtClean="0"/>
              <a:t>President is responsible for preparing the </a:t>
            </a:r>
            <a:r>
              <a:rPr lang="en-US" altLang="en-US" sz="2400" b="1" u="sng" smtClean="0"/>
              <a:t>budget</a:t>
            </a:r>
            <a:r>
              <a:rPr lang="en-US" altLang="en-US" sz="2400" b="1" smtClean="0"/>
              <a:t> of the United States</a:t>
            </a:r>
          </a:p>
          <a:p>
            <a:pPr eaLnBrk="1" hangingPunct="1">
              <a:lnSpc>
                <a:spcPct val="90000"/>
              </a:lnSpc>
            </a:pPr>
            <a:endParaRPr lang="en-US" altLang="en-US" sz="2400" b="1" smtClean="0"/>
          </a:p>
          <a:p>
            <a:pPr eaLnBrk="1" hangingPunct="1">
              <a:lnSpc>
                <a:spcPct val="90000"/>
              </a:lnSpc>
            </a:pPr>
            <a:r>
              <a:rPr lang="en-US" altLang="en-US" sz="2400" smtClean="0"/>
              <a:t>It must be </a:t>
            </a:r>
            <a:r>
              <a:rPr lang="en-US" altLang="en-US" sz="2400" b="1" smtClean="0"/>
              <a:t>approved by</a:t>
            </a:r>
            <a:r>
              <a:rPr lang="en-US" altLang="en-US" sz="2400" smtClean="0"/>
              <a:t> </a:t>
            </a:r>
            <a:r>
              <a:rPr lang="en-US" altLang="en-US" sz="2400" b="1" u="sng" smtClean="0"/>
              <a:t>Congress</a:t>
            </a:r>
            <a:r>
              <a:rPr lang="en-US" altLang="en-US" sz="2400" smtClean="0"/>
              <a:t> before it goes into effect</a:t>
            </a:r>
          </a:p>
          <a:p>
            <a:pPr eaLnBrk="1" hangingPunct="1">
              <a:lnSpc>
                <a:spcPct val="90000"/>
              </a:lnSpc>
            </a:pPr>
            <a:endParaRPr lang="en-US" altLang="en-US" sz="2400" smtClean="0"/>
          </a:p>
          <a:p>
            <a:pPr eaLnBrk="1" hangingPunct="1">
              <a:lnSpc>
                <a:spcPct val="90000"/>
              </a:lnSpc>
            </a:pPr>
            <a:r>
              <a:rPr lang="en-US" altLang="en-US" sz="2400" smtClean="0"/>
              <a:t>Congress can make changes if it wishes, before sending it back for the President’s signature</a:t>
            </a:r>
          </a:p>
          <a:p>
            <a:pPr eaLnBrk="1" hangingPunct="1">
              <a:lnSpc>
                <a:spcPct val="90000"/>
              </a:lnSpc>
            </a:pPr>
            <a:endParaRPr lang="en-US" altLang="en-US" sz="2400" smtClean="0"/>
          </a:p>
          <a:p>
            <a:pPr eaLnBrk="1" hangingPunct="1">
              <a:lnSpc>
                <a:spcPct val="90000"/>
              </a:lnSpc>
            </a:pPr>
            <a:r>
              <a:rPr lang="en-US" altLang="en-US" sz="2400" smtClean="0"/>
              <a:t>The government spends over $1 trillion a year</a:t>
            </a:r>
          </a:p>
          <a:p>
            <a:pPr eaLnBrk="1" hangingPunct="1">
              <a:lnSpc>
                <a:spcPct val="90000"/>
              </a:lnSpc>
            </a:pPr>
            <a:endParaRPr lang="en-US" altLang="en-US" sz="2400" smtClean="0"/>
          </a:p>
          <a:p>
            <a:pPr eaLnBrk="1" hangingPunct="1">
              <a:lnSpc>
                <a:spcPct val="90000"/>
              </a:lnSpc>
            </a:pPr>
            <a:r>
              <a:rPr lang="en-US" altLang="en-US" sz="2400" smtClean="0"/>
              <a:t>Where does it go?</a:t>
            </a:r>
          </a:p>
          <a:p>
            <a:pPr eaLnBrk="1" hangingPunct="1">
              <a:lnSpc>
                <a:spcPct val="90000"/>
              </a:lnSpc>
            </a:pPr>
            <a:endParaRPr lang="en-US" altLang="en-US" sz="24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title" idx="4294967295"/>
          </p:nvPr>
        </p:nvSpPr>
        <p:spPr>
          <a:xfrm>
            <a:off x="0" y="274638"/>
            <a:ext cx="8229600" cy="1143000"/>
          </a:xfrm>
        </p:spPr>
        <p:txBody>
          <a:bodyPr/>
          <a:lstStyle/>
          <a:p>
            <a:pPr eaLnBrk="1" hangingPunct="1"/>
            <a:r>
              <a:rPr lang="en-US" altLang="en-US" dirty="0" smtClean="0"/>
              <a:t>2014 </a:t>
            </a:r>
            <a:r>
              <a:rPr lang="en-US" altLang="en-US" dirty="0" smtClean="0"/>
              <a:t>Federal Budget</a:t>
            </a:r>
            <a:endParaRPr lang="el-GR" altLang="en-US"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3820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idx="4294967295"/>
          </p:nvPr>
        </p:nvSpPr>
        <p:spPr>
          <a:xfrm>
            <a:off x="0" y="274638"/>
            <a:ext cx="9067800" cy="1143000"/>
          </a:xfrm>
        </p:spPr>
        <p:txBody>
          <a:bodyPr/>
          <a:lstStyle/>
          <a:p>
            <a:pPr eaLnBrk="1" hangingPunct="1"/>
            <a:r>
              <a:rPr lang="en-US" altLang="en-US" b="1" smtClean="0"/>
              <a:t>Appointing Government Officials</a:t>
            </a:r>
          </a:p>
        </p:txBody>
      </p:sp>
      <p:sp>
        <p:nvSpPr>
          <p:cNvPr id="35843" name="Rectangle 6"/>
          <p:cNvSpPr>
            <a:spLocks noGrp="1" noChangeArrowheads="1"/>
          </p:cNvSpPr>
          <p:nvPr>
            <p:ph type="body" sz="half" idx="4294967295"/>
          </p:nvPr>
        </p:nvSpPr>
        <p:spPr>
          <a:xfrm>
            <a:off x="152400" y="1600200"/>
            <a:ext cx="8991600" cy="4525963"/>
          </a:xfrm>
        </p:spPr>
        <p:txBody>
          <a:bodyPr/>
          <a:lstStyle/>
          <a:p>
            <a:pPr eaLnBrk="1" hangingPunct="1"/>
            <a:r>
              <a:rPr lang="en-US" altLang="en-US" sz="2600" smtClean="0"/>
              <a:t>The </a:t>
            </a:r>
            <a:r>
              <a:rPr lang="en-US" altLang="en-US" sz="2600" b="1" u="sng" smtClean="0"/>
              <a:t>President</a:t>
            </a:r>
            <a:r>
              <a:rPr lang="en-US" altLang="en-US" sz="2600" b="1" smtClean="0"/>
              <a:t> appoints many people to government jobs.</a:t>
            </a:r>
          </a:p>
          <a:p>
            <a:pPr eaLnBrk="1" hangingPunct="1"/>
            <a:endParaRPr lang="en-US" altLang="en-US" sz="2600" b="1" smtClean="0"/>
          </a:p>
          <a:p>
            <a:pPr eaLnBrk="1" hangingPunct="1"/>
            <a:r>
              <a:rPr lang="en-US" altLang="en-US" sz="2600" smtClean="0"/>
              <a:t>They </a:t>
            </a:r>
            <a:r>
              <a:rPr lang="en-US" altLang="en-US" sz="2600" b="1" smtClean="0"/>
              <a:t>must be approved by the </a:t>
            </a:r>
            <a:r>
              <a:rPr lang="en-US" altLang="en-US" sz="2600" b="1" u="sng" smtClean="0"/>
              <a:t>Senate  </a:t>
            </a:r>
          </a:p>
          <a:p>
            <a:pPr eaLnBrk="1" hangingPunct="1"/>
            <a:endParaRPr lang="en-US" altLang="en-US" sz="2600" b="1" u="sng" smtClean="0"/>
          </a:p>
          <a:p>
            <a:pPr eaLnBrk="1" hangingPunct="1"/>
            <a:r>
              <a:rPr lang="en-US" altLang="en-US" sz="2600" smtClean="0"/>
              <a:t>Some appointees: </a:t>
            </a:r>
          </a:p>
          <a:p>
            <a:pPr eaLnBrk="1" hangingPunct="1"/>
            <a:r>
              <a:rPr lang="en-US" altLang="en-US" sz="2600" smtClean="0"/>
              <a:t>Cabinet Members</a:t>
            </a:r>
          </a:p>
          <a:p>
            <a:pPr eaLnBrk="1" hangingPunct="1"/>
            <a:r>
              <a:rPr lang="en-US" altLang="en-US" sz="2600" smtClean="0"/>
              <a:t>Federal Judges</a:t>
            </a:r>
          </a:p>
          <a:p>
            <a:pPr eaLnBrk="1" hangingPunct="1"/>
            <a:r>
              <a:rPr lang="en-US" altLang="en-US" sz="2600" smtClean="0"/>
              <a:t>All leadership positions in the 15 Executive Departments</a:t>
            </a:r>
          </a:p>
          <a:p>
            <a:pPr eaLnBrk="1" hangingPunct="1"/>
            <a:endParaRPr lang="en-US" altLang="en-US" sz="2600" b="1" u="sng"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Grp="1" noChangeArrowheads="1"/>
          </p:cNvSpPr>
          <p:nvPr>
            <p:ph type="title" idx="4294967295"/>
          </p:nvPr>
        </p:nvSpPr>
        <p:spPr>
          <a:xfrm>
            <a:off x="0" y="274638"/>
            <a:ext cx="9067800" cy="1143000"/>
          </a:xfrm>
        </p:spPr>
        <p:txBody>
          <a:bodyPr/>
          <a:lstStyle/>
          <a:p>
            <a:pPr eaLnBrk="1" hangingPunct="1"/>
            <a:r>
              <a:rPr lang="en-US" altLang="en-US" b="1" smtClean="0"/>
              <a:t>Law Enforcement</a:t>
            </a:r>
          </a:p>
        </p:txBody>
      </p:sp>
      <p:sp>
        <p:nvSpPr>
          <p:cNvPr id="36867" name="Rectangle 6"/>
          <p:cNvSpPr>
            <a:spLocks noGrp="1" noChangeArrowheads="1"/>
          </p:cNvSpPr>
          <p:nvPr>
            <p:ph type="body" sz="half" idx="4294967295"/>
          </p:nvPr>
        </p:nvSpPr>
        <p:spPr>
          <a:xfrm>
            <a:off x="152400" y="1600200"/>
            <a:ext cx="8991600" cy="4525963"/>
          </a:xfrm>
        </p:spPr>
        <p:txBody>
          <a:bodyPr/>
          <a:lstStyle/>
          <a:p>
            <a:pPr eaLnBrk="1" hangingPunct="1">
              <a:lnSpc>
                <a:spcPct val="90000"/>
              </a:lnSpc>
            </a:pPr>
            <a:r>
              <a:rPr lang="en-US" altLang="en-US" sz="2800" smtClean="0"/>
              <a:t>It is the job of the President to make sure that the laws of the nation are being enforced</a:t>
            </a:r>
          </a:p>
          <a:p>
            <a:pPr eaLnBrk="1" hangingPunct="1">
              <a:lnSpc>
                <a:spcPct val="90000"/>
              </a:lnSpc>
            </a:pPr>
            <a:endParaRPr lang="en-US" altLang="en-US" sz="2800" smtClean="0"/>
          </a:p>
          <a:p>
            <a:pPr eaLnBrk="1" hangingPunct="1">
              <a:lnSpc>
                <a:spcPct val="90000"/>
              </a:lnSpc>
            </a:pPr>
            <a:r>
              <a:rPr lang="en-US" altLang="en-US" sz="2800" smtClean="0"/>
              <a:t>He does this in different ways, and has a lot of help</a:t>
            </a:r>
          </a:p>
          <a:p>
            <a:pPr eaLnBrk="1" hangingPunct="1">
              <a:lnSpc>
                <a:spcPct val="90000"/>
              </a:lnSpc>
            </a:pPr>
            <a:endParaRPr lang="en-US" altLang="en-US" sz="2800" smtClean="0"/>
          </a:p>
          <a:p>
            <a:pPr eaLnBrk="1" hangingPunct="1">
              <a:lnSpc>
                <a:spcPct val="90000"/>
              </a:lnSpc>
            </a:pPr>
            <a:r>
              <a:rPr lang="en-US" altLang="en-US" sz="2800" smtClean="0"/>
              <a:t>This is a role that has defined some Presidencies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idx="4294967295"/>
          </p:nvPr>
        </p:nvSpPr>
        <p:spPr>
          <a:xfrm>
            <a:off x="0" y="274638"/>
            <a:ext cx="8229600" cy="1143000"/>
          </a:xfrm>
        </p:spPr>
        <p:txBody>
          <a:bodyPr/>
          <a:lstStyle/>
          <a:p>
            <a:pPr eaLnBrk="1" hangingPunct="1"/>
            <a:r>
              <a:rPr lang="en-US" altLang="en-US" b="1" smtClean="0"/>
              <a:t>The Square Deal</a:t>
            </a:r>
          </a:p>
        </p:txBody>
      </p:sp>
      <p:sp>
        <p:nvSpPr>
          <p:cNvPr id="37891" name="Rectangle 5"/>
          <p:cNvSpPr>
            <a:spLocks noGrp="1" noChangeArrowheads="1"/>
          </p:cNvSpPr>
          <p:nvPr>
            <p:ph type="body" sz="half" idx="4294967295"/>
          </p:nvPr>
        </p:nvSpPr>
        <p:spPr>
          <a:xfrm>
            <a:off x="0" y="1295400"/>
            <a:ext cx="8915400" cy="5257800"/>
          </a:xfrm>
        </p:spPr>
        <p:txBody>
          <a:bodyPr/>
          <a:lstStyle/>
          <a:p>
            <a:pPr eaLnBrk="1" hangingPunct="1"/>
            <a:endParaRPr lang="en-US" altLang="en-US" sz="2200" smtClean="0"/>
          </a:p>
          <a:p>
            <a:pPr eaLnBrk="1" hangingPunct="1"/>
            <a:r>
              <a:rPr lang="en-US" altLang="en-US" sz="2200" smtClean="0"/>
              <a:t>Teddy Roosevelt was the 1</a:t>
            </a:r>
            <a:r>
              <a:rPr lang="en-US" altLang="en-US" sz="2200" baseline="30000" smtClean="0"/>
              <a:t>st</a:t>
            </a:r>
            <a:r>
              <a:rPr lang="en-US" altLang="en-US" sz="2200" smtClean="0"/>
              <a:t> President to enforce laws against </a:t>
            </a:r>
            <a:r>
              <a:rPr lang="en-US" altLang="en-US" sz="2200" b="1" smtClean="0"/>
              <a:t>monopolies</a:t>
            </a:r>
            <a:r>
              <a:rPr lang="en-US" altLang="en-US" sz="2200" smtClean="0"/>
              <a:t> and </a:t>
            </a:r>
            <a:r>
              <a:rPr lang="en-US" altLang="en-US" sz="2200" b="1" smtClean="0"/>
              <a:t>trusts</a:t>
            </a:r>
          </a:p>
          <a:p>
            <a:pPr eaLnBrk="1" hangingPunct="1"/>
            <a:endParaRPr lang="en-US" altLang="en-US" sz="2200" b="1" smtClean="0"/>
          </a:p>
          <a:p>
            <a:pPr eaLnBrk="1" hangingPunct="1"/>
            <a:r>
              <a:rPr lang="en-US" altLang="en-US" sz="2200" smtClean="0"/>
              <a:t>He took on the </a:t>
            </a:r>
            <a:r>
              <a:rPr lang="en-US" altLang="en-US" sz="2200" b="1" smtClean="0"/>
              <a:t>Northern Trust</a:t>
            </a:r>
            <a:r>
              <a:rPr lang="en-US" altLang="en-US" sz="2200" smtClean="0"/>
              <a:t>, controlled by some of the most powerful businessmen in the country, including </a:t>
            </a:r>
            <a:r>
              <a:rPr lang="en-US" altLang="en-US" sz="2200" b="1" smtClean="0"/>
              <a:t>John D.</a:t>
            </a:r>
            <a:r>
              <a:rPr lang="en-US" altLang="en-US" sz="2200" smtClean="0"/>
              <a:t> </a:t>
            </a:r>
            <a:r>
              <a:rPr lang="en-US" altLang="en-US" sz="2200" b="1" smtClean="0"/>
              <a:t>Rockefeller</a:t>
            </a:r>
            <a:r>
              <a:rPr lang="en-US" altLang="en-US" sz="2200" smtClean="0"/>
              <a:t> and </a:t>
            </a:r>
            <a:r>
              <a:rPr lang="en-US" altLang="en-US" sz="2200" b="1" smtClean="0"/>
              <a:t>J.P. Morgan</a:t>
            </a:r>
          </a:p>
          <a:p>
            <a:pPr eaLnBrk="1" hangingPunct="1"/>
            <a:endParaRPr lang="en-US" altLang="en-US" sz="2200" b="1" smtClean="0"/>
          </a:p>
          <a:p>
            <a:pPr eaLnBrk="1" hangingPunct="1"/>
            <a:r>
              <a:rPr lang="en-US" altLang="en-US" sz="2200" smtClean="0"/>
              <a:t>He used the law and power of the government to protect ordinary Americans</a:t>
            </a:r>
          </a:p>
          <a:p>
            <a:pPr eaLnBrk="1" hangingPunct="1"/>
            <a:endParaRPr lang="en-US" altLang="en-US" sz="2200" smtClean="0"/>
          </a:p>
          <a:p>
            <a:pPr eaLnBrk="1" hangingPunct="1"/>
            <a:r>
              <a:rPr lang="en-US" altLang="en-US" sz="2200" smtClean="0"/>
              <a:t>He was very popular with the people, but had trouble with his own party for taking on big business</a:t>
            </a:r>
          </a:p>
          <a:p>
            <a:pPr eaLnBrk="1" hangingPunct="1"/>
            <a:endParaRPr lang="en-US" altLang="en-US" sz="22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idx="4294967295"/>
          </p:nvPr>
        </p:nvSpPr>
        <p:spPr>
          <a:xfrm>
            <a:off x="0" y="274638"/>
            <a:ext cx="9067800" cy="1143000"/>
          </a:xfrm>
        </p:spPr>
        <p:txBody>
          <a:bodyPr/>
          <a:lstStyle/>
          <a:p>
            <a:pPr eaLnBrk="1" hangingPunct="1"/>
            <a:r>
              <a:rPr lang="en-US" altLang="en-US" sz="4000" b="1" smtClean="0"/>
              <a:t>Dwight D. Eisenhower (1953-61)</a:t>
            </a:r>
          </a:p>
        </p:txBody>
      </p:sp>
      <p:sp>
        <p:nvSpPr>
          <p:cNvPr id="38915" name="Rectangle 6"/>
          <p:cNvSpPr>
            <a:spLocks noGrp="1" noChangeArrowheads="1"/>
          </p:cNvSpPr>
          <p:nvPr>
            <p:ph type="body" sz="half" idx="4294967295"/>
          </p:nvPr>
        </p:nvSpPr>
        <p:spPr>
          <a:xfrm>
            <a:off x="76200" y="1219200"/>
            <a:ext cx="9067800" cy="4525963"/>
          </a:xfrm>
        </p:spPr>
        <p:txBody>
          <a:bodyPr/>
          <a:lstStyle/>
          <a:p>
            <a:pPr eaLnBrk="1" hangingPunct="1"/>
            <a:endParaRPr lang="en-US" altLang="en-US" sz="2100" smtClean="0"/>
          </a:p>
          <a:p>
            <a:pPr eaLnBrk="1" hangingPunct="1"/>
            <a:r>
              <a:rPr lang="en-US" altLang="en-US" sz="2100" smtClean="0"/>
              <a:t>President Eisenhower, a former General in the Army, used the power of the military to enforce the ruling of the </a:t>
            </a:r>
            <a:r>
              <a:rPr lang="en-US" altLang="en-US" sz="2100" b="1" smtClean="0"/>
              <a:t>Supreme Court</a:t>
            </a:r>
          </a:p>
          <a:p>
            <a:pPr eaLnBrk="1" hangingPunct="1"/>
            <a:endParaRPr lang="en-US" altLang="en-US" sz="2100" b="1" smtClean="0"/>
          </a:p>
          <a:p>
            <a:pPr eaLnBrk="1" hangingPunct="1"/>
            <a:r>
              <a:rPr lang="en-US" altLang="en-US" sz="2100" smtClean="0"/>
              <a:t>In 1954 the court declared racial segregation in schools unconstitutional and Arkansas Governor </a:t>
            </a:r>
            <a:r>
              <a:rPr lang="en-US" altLang="en-US" sz="2100" b="1" smtClean="0"/>
              <a:t>Orval Faubus</a:t>
            </a:r>
            <a:r>
              <a:rPr lang="en-US" altLang="en-US" sz="2100" smtClean="0"/>
              <a:t> refused to obey the ruling</a:t>
            </a:r>
          </a:p>
          <a:p>
            <a:pPr eaLnBrk="1" hangingPunct="1"/>
            <a:endParaRPr lang="en-US" altLang="en-US" sz="2100" smtClean="0"/>
          </a:p>
          <a:p>
            <a:pPr eaLnBrk="1" hangingPunct="1"/>
            <a:r>
              <a:rPr lang="en-US" altLang="en-US" sz="2100" smtClean="0"/>
              <a:t>In 1957, President Eisenhower ordered the </a:t>
            </a:r>
            <a:r>
              <a:rPr lang="en-US" altLang="en-US" sz="2100" b="1" smtClean="0"/>
              <a:t>National Guard</a:t>
            </a:r>
            <a:r>
              <a:rPr lang="en-US" altLang="en-US" sz="2100" smtClean="0"/>
              <a:t> to ensure </a:t>
            </a:r>
            <a:r>
              <a:rPr lang="en-US" altLang="en-US" sz="2100" b="1" smtClean="0"/>
              <a:t>African-American students</a:t>
            </a:r>
            <a:r>
              <a:rPr lang="en-US" altLang="en-US" sz="2100" smtClean="0"/>
              <a:t> could attend school at Central High in </a:t>
            </a:r>
            <a:r>
              <a:rPr lang="en-US" altLang="en-US" sz="2100" b="1" smtClean="0"/>
              <a:t>Little Rock, Arkansas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idx="4294967295"/>
          </p:nvPr>
        </p:nvSpPr>
        <p:spPr>
          <a:xfrm>
            <a:off x="0" y="274638"/>
            <a:ext cx="9067800" cy="1143000"/>
          </a:xfrm>
        </p:spPr>
        <p:txBody>
          <a:bodyPr/>
          <a:lstStyle/>
          <a:p>
            <a:pPr eaLnBrk="1" hangingPunct="1"/>
            <a:r>
              <a:rPr lang="en-US" altLang="en-US" b="1" smtClean="0"/>
              <a:t>The downfall of Richard Nixon</a:t>
            </a:r>
          </a:p>
        </p:txBody>
      </p:sp>
      <p:sp>
        <p:nvSpPr>
          <p:cNvPr id="39939" name="Rectangle 5"/>
          <p:cNvSpPr>
            <a:spLocks noGrp="1" noChangeArrowheads="1"/>
          </p:cNvSpPr>
          <p:nvPr>
            <p:ph type="body" sz="half" idx="4294967295"/>
          </p:nvPr>
        </p:nvSpPr>
        <p:spPr>
          <a:xfrm>
            <a:off x="0" y="1295400"/>
            <a:ext cx="9067800" cy="5410200"/>
          </a:xfrm>
        </p:spPr>
        <p:txBody>
          <a:bodyPr/>
          <a:lstStyle/>
          <a:p>
            <a:pPr eaLnBrk="1" hangingPunct="1">
              <a:lnSpc>
                <a:spcPct val="90000"/>
              </a:lnSpc>
            </a:pPr>
            <a:endParaRPr lang="en-US" altLang="en-US" sz="2000" b="1" smtClean="0"/>
          </a:p>
          <a:p>
            <a:pPr eaLnBrk="1" hangingPunct="1">
              <a:lnSpc>
                <a:spcPct val="90000"/>
              </a:lnSpc>
            </a:pPr>
            <a:r>
              <a:rPr lang="en-US" altLang="en-US" sz="2000" b="1" smtClean="0"/>
              <a:t>“Law and Order”</a:t>
            </a:r>
            <a:r>
              <a:rPr lang="en-US" altLang="en-US" sz="2000" smtClean="0"/>
              <a:t> was very important to Richard Nixon</a:t>
            </a:r>
          </a:p>
          <a:p>
            <a:pPr eaLnBrk="1" hangingPunct="1">
              <a:lnSpc>
                <a:spcPct val="90000"/>
              </a:lnSpc>
            </a:pPr>
            <a:endParaRPr lang="en-US" altLang="en-US" sz="2000" smtClean="0"/>
          </a:p>
          <a:p>
            <a:pPr eaLnBrk="1" hangingPunct="1">
              <a:lnSpc>
                <a:spcPct val="90000"/>
              </a:lnSpc>
            </a:pPr>
            <a:r>
              <a:rPr lang="en-US" altLang="en-US" sz="2000" smtClean="0"/>
              <a:t>He was President during times of great civil unrest</a:t>
            </a:r>
          </a:p>
          <a:p>
            <a:pPr eaLnBrk="1" hangingPunct="1">
              <a:lnSpc>
                <a:spcPct val="90000"/>
              </a:lnSpc>
            </a:pPr>
            <a:endParaRPr lang="en-US" altLang="en-US" sz="2000" smtClean="0"/>
          </a:p>
          <a:p>
            <a:pPr eaLnBrk="1" hangingPunct="1">
              <a:lnSpc>
                <a:spcPct val="90000"/>
              </a:lnSpc>
            </a:pPr>
            <a:r>
              <a:rPr lang="en-US" altLang="en-US" sz="2000" smtClean="0"/>
              <a:t>He abused his law enforcement powers to</a:t>
            </a:r>
            <a:r>
              <a:rPr lang="en-US" altLang="en-US" sz="2000" b="1" smtClean="0"/>
              <a:t> spy</a:t>
            </a:r>
            <a:r>
              <a:rPr lang="en-US" altLang="en-US" sz="2000" smtClean="0"/>
              <a:t> on groups he did not agree with</a:t>
            </a:r>
          </a:p>
          <a:p>
            <a:pPr eaLnBrk="1" hangingPunct="1">
              <a:lnSpc>
                <a:spcPct val="90000"/>
              </a:lnSpc>
            </a:pPr>
            <a:endParaRPr lang="en-US" altLang="en-US" sz="2000" smtClean="0"/>
          </a:p>
          <a:p>
            <a:pPr eaLnBrk="1" hangingPunct="1">
              <a:lnSpc>
                <a:spcPct val="90000"/>
              </a:lnSpc>
            </a:pPr>
            <a:r>
              <a:rPr lang="en-US" altLang="en-US" sz="2000" smtClean="0"/>
              <a:t>A secret group was created within the White House called the </a:t>
            </a:r>
            <a:r>
              <a:rPr lang="en-US" altLang="en-US" sz="2000" b="1" smtClean="0"/>
              <a:t>“Plumbers”</a:t>
            </a:r>
            <a:r>
              <a:rPr lang="en-US" altLang="en-US" sz="2000" smtClean="0"/>
              <a:t> to handle many of these tasks</a:t>
            </a:r>
          </a:p>
          <a:p>
            <a:pPr eaLnBrk="1" hangingPunct="1">
              <a:lnSpc>
                <a:spcPct val="90000"/>
              </a:lnSpc>
            </a:pPr>
            <a:endParaRPr lang="en-US" altLang="en-US" sz="2000" smtClean="0"/>
          </a:p>
          <a:p>
            <a:pPr eaLnBrk="1" hangingPunct="1">
              <a:lnSpc>
                <a:spcPct val="90000"/>
              </a:lnSpc>
            </a:pPr>
            <a:r>
              <a:rPr lang="en-US" altLang="en-US" sz="2000" smtClean="0"/>
              <a:t>This pattern of behavior would eventually lead to spying on campaign of his opponent in 1972, </a:t>
            </a:r>
            <a:r>
              <a:rPr lang="en-US" altLang="en-US" sz="2000" b="1" smtClean="0"/>
              <a:t>George McGovern</a:t>
            </a:r>
          </a:p>
          <a:p>
            <a:pPr eaLnBrk="1" hangingPunct="1">
              <a:lnSpc>
                <a:spcPct val="90000"/>
              </a:lnSpc>
            </a:pPr>
            <a:endParaRPr lang="en-US" altLang="en-US" sz="2000" b="1" smtClean="0"/>
          </a:p>
          <a:p>
            <a:pPr eaLnBrk="1" hangingPunct="1">
              <a:lnSpc>
                <a:spcPct val="90000"/>
              </a:lnSpc>
            </a:pPr>
            <a:r>
              <a:rPr lang="en-US" altLang="en-US" sz="2000" smtClean="0"/>
              <a:t>This became known as the </a:t>
            </a:r>
            <a:r>
              <a:rPr lang="en-US" altLang="en-US" sz="2000" b="1" smtClean="0"/>
              <a:t>Watergate</a:t>
            </a:r>
            <a:r>
              <a:rPr lang="en-US" altLang="en-US" sz="2000" smtClean="0"/>
              <a:t> scandal and would destroy Nixon’s Presidency</a:t>
            </a:r>
          </a:p>
          <a:p>
            <a:pPr eaLnBrk="1" hangingPunct="1">
              <a:lnSpc>
                <a:spcPct val="90000"/>
              </a:lnSpc>
            </a:pPr>
            <a:endParaRPr lang="en-US" altLang="en-US" sz="20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idx="4294967295"/>
          </p:nvPr>
        </p:nvSpPr>
        <p:spPr>
          <a:xfrm>
            <a:off x="0" y="274638"/>
            <a:ext cx="8229600" cy="1143000"/>
          </a:xfrm>
        </p:spPr>
        <p:txBody>
          <a:bodyPr/>
          <a:lstStyle/>
          <a:p>
            <a:pPr eaLnBrk="1" hangingPunct="1"/>
            <a:r>
              <a:rPr lang="en-US" altLang="en-US" b="1" smtClean="0"/>
              <a:t>A New World</a:t>
            </a:r>
          </a:p>
        </p:txBody>
      </p:sp>
      <p:sp>
        <p:nvSpPr>
          <p:cNvPr id="40963" name="Rectangle 6"/>
          <p:cNvSpPr>
            <a:spLocks noGrp="1" noChangeArrowheads="1"/>
          </p:cNvSpPr>
          <p:nvPr>
            <p:ph type="body" sz="half" idx="4294967295"/>
          </p:nvPr>
        </p:nvSpPr>
        <p:spPr>
          <a:xfrm>
            <a:off x="76200" y="1600200"/>
            <a:ext cx="9067800" cy="5029200"/>
          </a:xfrm>
        </p:spPr>
        <p:txBody>
          <a:bodyPr/>
          <a:lstStyle/>
          <a:p>
            <a:pPr eaLnBrk="1" hangingPunct="1"/>
            <a:r>
              <a:rPr lang="en-US" altLang="en-US" sz="2400" b="1" smtClean="0"/>
              <a:t>George W. Bush</a:t>
            </a:r>
            <a:r>
              <a:rPr lang="en-US" altLang="en-US" sz="2400" smtClean="0"/>
              <a:t> widely expanded the law enforcement powers of the President and Executive Branch</a:t>
            </a:r>
          </a:p>
          <a:p>
            <a:pPr eaLnBrk="1" hangingPunct="1"/>
            <a:endParaRPr lang="en-US" altLang="en-US" sz="2400" smtClean="0"/>
          </a:p>
          <a:p>
            <a:pPr eaLnBrk="1" hangingPunct="1"/>
            <a:r>
              <a:rPr lang="en-US" altLang="en-US" sz="2400" smtClean="0"/>
              <a:t>He issued several ground-breaking executive orders</a:t>
            </a:r>
          </a:p>
          <a:p>
            <a:pPr eaLnBrk="1" hangingPunct="1"/>
            <a:endParaRPr lang="en-US" altLang="en-US" sz="2400" smtClean="0"/>
          </a:p>
          <a:p>
            <a:pPr eaLnBrk="1" hangingPunct="1"/>
            <a:r>
              <a:rPr lang="en-US" altLang="en-US" sz="2400" smtClean="0"/>
              <a:t>New laws have been passed to </a:t>
            </a:r>
            <a:r>
              <a:rPr lang="en-US" altLang="en-US" sz="2400" b="1" smtClean="0"/>
              <a:t>expand the law enforcement powers</a:t>
            </a:r>
            <a:r>
              <a:rPr lang="en-US" altLang="en-US" sz="2400" smtClean="0"/>
              <a:t> of the Executive Branch as well</a:t>
            </a:r>
          </a:p>
          <a:p>
            <a:pPr eaLnBrk="1" hangingPunct="1"/>
            <a:endParaRPr lang="en-US" altLang="en-US" sz="2400" smtClean="0"/>
          </a:p>
          <a:p>
            <a:pPr eaLnBrk="1" hangingPunct="1"/>
            <a:r>
              <a:rPr lang="en-US" altLang="en-US" sz="2400" smtClean="0"/>
              <a:t>Much of this has been done in an attempt to counter terrorist groups following the attacks of </a:t>
            </a:r>
            <a:r>
              <a:rPr lang="en-US" altLang="en-US" sz="2400" b="1" smtClean="0"/>
              <a:t>September 11</a:t>
            </a:r>
            <a:r>
              <a:rPr lang="en-US" altLang="en-US" sz="2400" smtClean="0"/>
              <a:t>, </a:t>
            </a:r>
            <a:r>
              <a:rPr lang="en-US" altLang="en-US" sz="2400" b="1" smtClean="0"/>
              <a:t>2001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idx="4294967295"/>
          </p:nvPr>
        </p:nvSpPr>
        <p:spPr>
          <a:xfrm>
            <a:off x="0" y="274638"/>
            <a:ext cx="9067800" cy="1143000"/>
          </a:xfrm>
        </p:spPr>
        <p:txBody>
          <a:bodyPr/>
          <a:lstStyle/>
          <a:p>
            <a:pPr eaLnBrk="1" hangingPunct="1"/>
            <a:r>
              <a:rPr lang="en-US" altLang="en-US" sz="3600" b="1" u="sng" smtClean="0"/>
              <a:t>Presidential</a:t>
            </a:r>
            <a:r>
              <a:rPr lang="en-US" altLang="en-US" sz="3200" b="1" u="sng" smtClean="0"/>
              <a:t> Powers and Responsibilities</a:t>
            </a:r>
          </a:p>
        </p:txBody>
      </p:sp>
      <p:sp>
        <p:nvSpPr>
          <p:cNvPr id="5123" name="Rectangle 6"/>
          <p:cNvSpPr>
            <a:spLocks noGrp="1" noChangeArrowheads="1"/>
          </p:cNvSpPr>
          <p:nvPr>
            <p:ph type="body" sz="half" idx="4294967295"/>
          </p:nvPr>
        </p:nvSpPr>
        <p:spPr>
          <a:xfrm>
            <a:off x="152400" y="1600200"/>
            <a:ext cx="8991600" cy="5029200"/>
          </a:xfrm>
        </p:spPr>
        <p:txBody>
          <a:bodyPr/>
          <a:lstStyle/>
          <a:p>
            <a:pPr eaLnBrk="1" hangingPunct="1">
              <a:lnSpc>
                <a:spcPct val="80000"/>
              </a:lnSpc>
            </a:pPr>
            <a:r>
              <a:rPr lang="en-US" altLang="en-US" sz="2100" dirty="0" smtClean="0"/>
              <a:t>The President of the United States has many important powers and responsibilities:</a:t>
            </a:r>
          </a:p>
          <a:p>
            <a:pPr eaLnBrk="1" hangingPunct="1">
              <a:lnSpc>
                <a:spcPct val="80000"/>
              </a:lnSpc>
            </a:pPr>
            <a:endParaRPr lang="en-US" altLang="en-US" sz="2100" dirty="0" smtClean="0"/>
          </a:p>
          <a:p>
            <a:pPr eaLnBrk="1" hangingPunct="1">
              <a:lnSpc>
                <a:spcPct val="80000"/>
              </a:lnSpc>
            </a:pPr>
            <a:r>
              <a:rPr lang="en-US" altLang="en-US" sz="2100" b="1" u="sng" dirty="0" smtClean="0"/>
              <a:t>Commander-in-chief</a:t>
            </a:r>
            <a:r>
              <a:rPr lang="en-US" altLang="en-US" sz="2100" b="1" dirty="0" smtClean="0"/>
              <a:t> of the military</a:t>
            </a:r>
          </a:p>
          <a:p>
            <a:pPr eaLnBrk="1" hangingPunct="1">
              <a:lnSpc>
                <a:spcPct val="80000"/>
              </a:lnSpc>
            </a:pPr>
            <a:r>
              <a:rPr lang="en-US" altLang="en-US" sz="2100" b="1" u="sng" dirty="0" smtClean="0"/>
              <a:t>Manager of relations with foreign countries </a:t>
            </a:r>
            <a:r>
              <a:rPr lang="en-US" altLang="en-US" sz="2100" b="1" dirty="0" smtClean="0"/>
              <a:t>and negotiator of treaties</a:t>
            </a:r>
          </a:p>
          <a:p>
            <a:pPr eaLnBrk="1" hangingPunct="1">
              <a:lnSpc>
                <a:spcPct val="80000"/>
              </a:lnSpc>
            </a:pPr>
            <a:r>
              <a:rPr lang="en-US" altLang="en-US" sz="2100" b="1" dirty="0" smtClean="0"/>
              <a:t>To </a:t>
            </a:r>
            <a:r>
              <a:rPr lang="en-US" altLang="en-US" sz="2100" b="1" u="sng" dirty="0" smtClean="0"/>
              <a:t>approve or veto laws</a:t>
            </a:r>
          </a:p>
          <a:p>
            <a:pPr eaLnBrk="1" hangingPunct="1">
              <a:lnSpc>
                <a:spcPct val="80000"/>
              </a:lnSpc>
            </a:pPr>
            <a:r>
              <a:rPr lang="en-US" altLang="en-US" sz="2100" b="1" u="sng" dirty="0" smtClean="0"/>
              <a:t>Prepare a budget </a:t>
            </a:r>
            <a:r>
              <a:rPr lang="en-US" altLang="en-US" sz="2100" b="1" dirty="0" smtClean="0"/>
              <a:t>for the U.S.</a:t>
            </a:r>
          </a:p>
          <a:p>
            <a:pPr eaLnBrk="1" hangingPunct="1">
              <a:lnSpc>
                <a:spcPct val="80000"/>
              </a:lnSpc>
            </a:pPr>
            <a:r>
              <a:rPr lang="en-US" altLang="en-US" sz="2100" b="1" dirty="0" smtClean="0"/>
              <a:t>Appoint government officials</a:t>
            </a:r>
          </a:p>
          <a:p>
            <a:pPr eaLnBrk="1" hangingPunct="1">
              <a:lnSpc>
                <a:spcPct val="80000"/>
              </a:lnSpc>
            </a:pPr>
            <a:r>
              <a:rPr lang="en-US" altLang="en-US" sz="2100" b="1" dirty="0" smtClean="0"/>
              <a:t>Make sure the </a:t>
            </a:r>
            <a:r>
              <a:rPr lang="en-US" altLang="en-US" sz="2100" b="1" u="sng" dirty="0" smtClean="0"/>
              <a:t>laws</a:t>
            </a:r>
            <a:r>
              <a:rPr lang="en-US" altLang="en-US" sz="2100" b="1" dirty="0" smtClean="0"/>
              <a:t> of the nation </a:t>
            </a:r>
            <a:r>
              <a:rPr lang="en-US" altLang="en-US" sz="2100" b="1" u="sng" dirty="0" smtClean="0"/>
              <a:t>are enforced</a:t>
            </a:r>
          </a:p>
          <a:p>
            <a:pPr eaLnBrk="1" hangingPunct="1">
              <a:lnSpc>
                <a:spcPct val="80000"/>
              </a:lnSpc>
            </a:pPr>
            <a:r>
              <a:rPr lang="en-US" altLang="en-US" sz="2100" b="1" dirty="0" smtClean="0"/>
              <a:t>Make an annual </a:t>
            </a:r>
            <a:r>
              <a:rPr lang="en-US" altLang="en-US" sz="2100" b="1" u="sng" dirty="0" smtClean="0"/>
              <a:t>State of the Union speech </a:t>
            </a:r>
            <a:r>
              <a:rPr lang="en-US" altLang="en-US" sz="2100" b="1" dirty="0" smtClean="0"/>
              <a:t>to the nation</a:t>
            </a:r>
          </a:p>
          <a:p>
            <a:pPr eaLnBrk="1" hangingPunct="1">
              <a:lnSpc>
                <a:spcPct val="80000"/>
              </a:lnSpc>
            </a:pPr>
            <a:r>
              <a:rPr lang="en-US" altLang="en-US" sz="2100" b="1" u="sng" dirty="0" smtClean="0"/>
              <a:t>Issue reprieves and pardons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idx="4294967295"/>
          </p:nvPr>
        </p:nvSpPr>
        <p:spPr>
          <a:xfrm>
            <a:off x="0" y="76200"/>
            <a:ext cx="8229600" cy="1143000"/>
          </a:xfrm>
        </p:spPr>
        <p:txBody>
          <a:bodyPr/>
          <a:lstStyle/>
          <a:p>
            <a:pPr eaLnBrk="1" hangingPunct="1"/>
            <a:r>
              <a:rPr lang="en-US" altLang="en-US" b="1" smtClean="0"/>
              <a:t>The USA Patriot Act (2001)</a:t>
            </a:r>
          </a:p>
        </p:txBody>
      </p:sp>
      <p:sp>
        <p:nvSpPr>
          <p:cNvPr id="41987" name="Rectangle 5"/>
          <p:cNvSpPr>
            <a:spLocks noGrp="1" noChangeArrowheads="1"/>
          </p:cNvSpPr>
          <p:nvPr>
            <p:ph type="body" sz="half" idx="4294967295"/>
          </p:nvPr>
        </p:nvSpPr>
        <p:spPr>
          <a:xfrm>
            <a:off x="0" y="1143000"/>
            <a:ext cx="8991600" cy="5715000"/>
          </a:xfrm>
        </p:spPr>
        <p:txBody>
          <a:bodyPr/>
          <a:lstStyle/>
          <a:p>
            <a:pPr eaLnBrk="1" hangingPunct="1">
              <a:lnSpc>
                <a:spcPct val="90000"/>
              </a:lnSpc>
            </a:pPr>
            <a:r>
              <a:rPr lang="en-US" altLang="en-US" sz="2000" smtClean="0"/>
              <a:t>This law was passed shortly after September 11, in October, 2001</a:t>
            </a:r>
          </a:p>
          <a:p>
            <a:pPr eaLnBrk="1" hangingPunct="1">
              <a:lnSpc>
                <a:spcPct val="90000"/>
              </a:lnSpc>
            </a:pPr>
            <a:endParaRPr lang="en-US" altLang="en-US" sz="2000" smtClean="0"/>
          </a:p>
          <a:p>
            <a:pPr eaLnBrk="1" hangingPunct="1">
              <a:lnSpc>
                <a:spcPct val="90000"/>
              </a:lnSpc>
            </a:pPr>
            <a:r>
              <a:rPr lang="en-US" altLang="en-US" sz="2000" smtClean="0"/>
              <a:t>It allows the Executive branch to:</a:t>
            </a:r>
          </a:p>
          <a:p>
            <a:pPr eaLnBrk="1" hangingPunct="1">
              <a:lnSpc>
                <a:spcPct val="90000"/>
              </a:lnSpc>
            </a:pPr>
            <a:r>
              <a:rPr lang="en-US" altLang="en-US" sz="2000" b="1" smtClean="0"/>
              <a:t>Monitor records</a:t>
            </a:r>
            <a:r>
              <a:rPr lang="en-US" altLang="en-US" sz="2000" smtClean="0"/>
              <a:t> from libraries and bookstores, emails, and medical records without permission</a:t>
            </a:r>
          </a:p>
          <a:p>
            <a:pPr eaLnBrk="1" hangingPunct="1">
              <a:lnSpc>
                <a:spcPct val="90000"/>
              </a:lnSpc>
            </a:pPr>
            <a:r>
              <a:rPr lang="en-US" altLang="en-US" sz="2000" b="1" smtClean="0"/>
              <a:t>Conduct searches</a:t>
            </a:r>
            <a:r>
              <a:rPr lang="en-US" altLang="en-US" sz="2000" smtClean="0"/>
              <a:t> without the knowledge of the person whose property is being searched</a:t>
            </a:r>
          </a:p>
          <a:p>
            <a:pPr eaLnBrk="1" hangingPunct="1">
              <a:lnSpc>
                <a:spcPct val="90000"/>
              </a:lnSpc>
            </a:pPr>
            <a:endParaRPr lang="en-US" altLang="en-US" sz="2000" smtClean="0"/>
          </a:p>
          <a:p>
            <a:pPr eaLnBrk="1" hangingPunct="1">
              <a:lnSpc>
                <a:spcPct val="90000"/>
              </a:lnSpc>
            </a:pPr>
            <a:r>
              <a:rPr lang="en-US" altLang="en-US" sz="2000" smtClean="0"/>
              <a:t>Anyone suspected of being a terrorist can be labeled an </a:t>
            </a:r>
            <a:r>
              <a:rPr lang="en-US" altLang="en-US" sz="2000" b="1" smtClean="0"/>
              <a:t>“enemy combatant”</a:t>
            </a:r>
            <a:r>
              <a:rPr lang="en-US" altLang="en-US" sz="2000" smtClean="0"/>
              <a:t> and held in prison without access to courts or a lawyer for an unlimited amount of time</a:t>
            </a:r>
          </a:p>
          <a:p>
            <a:pPr eaLnBrk="1" hangingPunct="1">
              <a:lnSpc>
                <a:spcPct val="90000"/>
              </a:lnSpc>
            </a:pPr>
            <a:endParaRPr lang="en-US" altLang="en-US" sz="2000" smtClean="0"/>
          </a:p>
          <a:p>
            <a:pPr eaLnBrk="1" hangingPunct="1">
              <a:lnSpc>
                <a:spcPct val="90000"/>
              </a:lnSpc>
            </a:pPr>
            <a:r>
              <a:rPr lang="en-US" altLang="en-US" sz="2000" smtClean="0"/>
              <a:t>Creates </a:t>
            </a:r>
            <a:r>
              <a:rPr lang="en-US" altLang="en-US" sz="2000" b="1" smtClean="0"/>
              <a:t>secret “military tribunals”</a:t>
            </a:r>
          </a:p>
          <a:p>
            <a:pPr eaLnBrk="1" hangingPunct="1">
              <a:lnSpc>
                <a:spcPct val="90000"/>
              </a:lnSpc>
            </a:pPr>
            <a:endParaRPr lang="en-US" altLang="en-US" sz="2000" b="1" smtClean="0"/>
          </a:p>
          <a:p>
            <a:pPr eaLnBrk="1" hangingPunct="1">
              <a:lnSpc>
                <a:spcPct val="90000"/>
              </a:lnSpc>
            </a:pPr>
            <a:r>
              <a:rPr lang="en-US" altLang="en-US" sz="2000" smtClean="0"/>
              <a:t>Much more in the 346 page law</a:t>
            </a:r>
          </a:p>
          <a:p>
            <a:pPr eaLnBrk="1" hangingPunct="1">
              <a:lnSpc>
                <a:spcPct val="90000"/>
              </a:lnSpc>
            </a:pPr>
            <a:endParaRPr lang="en-US" altLang="en-US" sz="2000" smtClean="0"/>
          </a:p>
          <a:p>
            <a:pPr eaLnBrk="1" hangingPunct="1">
              <a:lnSpc>
                <a:spcPct val="90000"/>
              </a:lnSpc>
            </a:pPr>
            <a:r>
              <a:rPr lang="en-US" altLang="en-US" sz="2000" smtClean="0"/>
              <a:t>Parts were declared unconstitutional by the Supreme Court in 2004</a:t>
            </a:r>
          </a:p>
          <a:p>
            <a:pPr eaLnBrk="1" hangingPunct="1">
              <a:lnSpc>
                <a:spcPct val="90000"/>
              </a:lnSpc>
            </a:pPr>
            <a:endParaRPr lang="en-US" altLang="en-US" sz="20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pPr eaLnBrk="1" hangingPunct="1"/>
            <a:r>
              <a:rPr lang="en-US" altLang="en-US" b="1" smtClean="0"/>
              <a:t>The State of the Union</a:t>
            </a:r>
          </a:p>
        </p:txBody>
      </p:sp>
      <p:sp>
        <p:nvSpPr>
          <p:cNvPr id="43011" name="Rectangle 6"/>
          <p:cNvSpPr>
            <a:spLocks noGrp="1" noChangeArrowheads="1"/>
          </p:cNvSpPr>
          <p:nvPr>
            <p:ph type="body" sz="half" idx="2"/>
          </p:nvPr>
        </p:nvSpPr>
        <p:spPr>
          <a:xfrm>
            <a:off x="4648200" y="1447800"/>
            <a:ext cx="4343400" cy="5181600"/>
          </a:xfrm>
        </p:spPr>
        <p:txBody>
          <a:bodyPr/>
          <a:lstStyle/>
          <a:p>
            <a:pPr eaLnBrk="1" hangingPunct="1">
              <a:lnSpc>
                <a:spcPct val="90000"/>
              </a:lnSpc>
            </a:pPr>
            <a:r>
              <a:rPr lang="en-US" altLang="en-US" sz="2000" smtClean="0"/>
              <a:t>The Constitution requires the President to </a:t>
            </a:r>
            <a:r>
              <a:rPr lang="en-US" altLang="en-US" sz="2000" b="1" smtClean="0"/>
              <a:t>report on the state of the union from time to time to Congress</a:t>
            </a:r>
          </a:p>
          <a:p>
            <a:pPr eaLnBrk="1" hangingPunct="1">
              <a:lnSpc>
                <a:spcPct val="90000"/>
              </a:lnSpc>
            </a:pPr>
            <a:r>
              <a:rPr lang="en-US" altLang="en-US" sz="2000" smtClean="0"/>
              <a:t>In modern times, the President makes the </a:t>
            </a:r>
            <a:r>
              <a:rPr lang="en-US" altLang="en-US" sz="2000" b="1" u="sng" smtClean="0"/>
              <a:t>State of the Union</a:t>
            </a:r>
            <a:r>
              <a:rPr lang="en-US" altLang="en-US" sz="2000" smtClean="0"/>
              <a:t> speech each January to the full Congress</a:t>
            </a:r>
          </a:p>
          <a:p>
            <a:pPr eaLnBrk="1" hangingPunct="1">
              <a:lnSpc>
                <a:spcPct val="90000"/>
              </a:lnSpc>
            </a:pPr>
            <a:r>
              <a:rPr lang="en-US" altLang="en-US" sz="2000" smtClean="0"/>
              <a:t>Usually the President outlines his plans for the upcoming year and a summary of what has happened in the past year</a:t>
            </a:r>
          </a:p>
          <a:p>
            <a:pPr eaLnBrk="1" hangingPunct="1">
              <a:lnSpc>
                <a:spcPct val="90000"/>
              </a:lnSpc>
            </a:pPr>
            <a:r>
              <a:rPr lang="en-US" altLang="en-US" sz="2000" smtClean="0"/>
              <a:t>It is usually the most highly-watched speech the President makes each year</a:t>
            </a:r>
          </a:p>
        </p:txBody>
      </p:sp>
      <p:pic>
        <p:nvPicPr>
          <p:cNvPr id="43012" name="Picture 11" descr="2003 State of the Union Address given by U.S. President George W. Bush">
            <a:hlinkClick r:id="rId2" tooltip="2003 State of the Union Address given by U.S. President George W. Bush"/>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381000" y="2057400"/>
            <a:ext cx="4267200" cy="2789238"/>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idx="4294967295"/>
          </p:nvPr>
        </p:nvSpPr>
        <p:spPr>
          <a:xfrm>
            <a:off x="0" y="152400"/>
            <a:ext cx="8991600" cy="1066800"/>
          </a:xfrm>
        </p:spPr>
        <p:txBody>
          <a:bodyPr/>
          <a:lstStyle/>
          <a:p>
            <a:pPr eaLnBrk="1" hangingPunct="1"/>
            <a:r>
              <a:rPr lang="en-US" altLang="en-US" b="1" smtClean="0"/>
              <a:t>State of the Union Moments</a:t>
            </a:r>
          </a:p>
        </p:txBody>
      </p:sp>
      <p:sp>
        <p:nvSpPr>
          <p:cNvPr id="44035" name="Rectangle 5"/>
          <p:cNvSpPr>
            <a:spLocks noGrp="1" noChangeArrowheads="1"/>
          </p:cNvSpPr>
          <p:nvPr>
            <p:ph type="body" sz="half" idx="4294967295"/>
          </p:nvPr>
        </p:nvSpPr>
        <p:spPr>
          <a:xfrm>
            <a:off x="0" y="1371600"/>
            <a:ext cx="9067800" cy="5486400"/>
          </a:xfrm>
        </p:spPr>
        <p:txBody>
          <a:bodyPr/>
          <a:lstStyle/>
          <a:p>
            <a:pPr eaLnBrk="1" hangingPunct="1">
              <a:lnSpc>
                <a:spcPct val="80000"/>
              </a:lnSpc>
            </a:pPr>
            <a:r>
              <a:rPr lang="en-US" altLang="en-US" sz="2000" u="sng" smtClean="0"/>
              <a:t>1790</a:t>
            </a:r>
            <a:r>
              <a:rPr lang="en-US" altLang="en-US" sz="2000" smtClean="0"/>
              <a:t>: </a:t>
            </a:r>
            <a:r>
              <a:rPr lang="en-US" altLang="en-US" sz="2000" b="1" smtClean="0"/>
              <a:t>George Washington</a:t>
            </a:r>
            <a:r>
              <a:rPr lang="en-US" altLang="en-US" sz="2000" smtClean="0"/>
              <a:t> delivers the 1</a:t>
            </a:r>
            <a:r>
              <a:rPr lang="en-US" altLang="en-US" sz="2000" baseline="30000" smtClean="0"/>
              <a:t>st</a:t>
            </a:r>
            <a:r>
              <a:rPr lang="en-US" altLang="en-US" sz="2000" smtClean="0"/>
              <a:t> State of the Union speech to Congress</a:t>
            </a:r>
          </a:p>
          <a:p>
            <a:pPr eaLnBrk="1" hangingPunct="1">
              <a:lnSpc>
                <a:spcPct val="80000"/>
              </a:lnSpc>
            </a:pPr>
            <a:endParaRPr lang="en-US" altLang="en-US" sz="2000" smtClean="0"/>
          </a:p>
          <a:p>
            <a:pPr eaLnBrk="1" hangingPunct="1">
              <a:lnSpc>
                <a:spcPct val="80000"/>
              </a:lnSpc>
            </a:pPr>
            <a:r>
              <a:rPr lang="en-US" altLang="en-US" sz="2000" u="sng" smtClean="0"/>
              <a:t>1801</a:t>
            </a:r>
            <a:r>
              <a:rPr lang="en-US" altLang="en-US" sz="2000" smtClean="0"/>
              <a:t>: </a:t>
            </a:r>
            <a:r>
              <a:rPr lang="en-US" altLang="en-US" sz="2000" b="1" smtClean="0"/>
              <a:t>Thomas Jefferson</a:t>
            </a:r>
            <a:r>
              <a:rPr lang="en-US" altLang="en-US" sz="2000" smtClean="0"/>
              <a:t> delivers his in writing instead of as a speech</a:t>
            </a:r>
          </a:p>
          <a:p>
            <a:pPr eaLnBrk="1" hangingPunct="1">
              <a:lnSpc>
                <a:spcPct val="80000"/>
              </a:lnSpc>
            </a:pPr>
            <a:endParaRPr lang="en-US" altLang="en-US" sz="2000" smtClean="0"/>
          </a:p>
          <a:p>
            <a:pPr eaLnBrk="1" hangingPunct="1">
              <a:lnSpc>
                <a:spcPct val="80000"/>
              </a:lnSpc>
            </a:pPr>
            <a:r>
              <a:rPr lang="en-US" altLang="en-US" sz="2000" u="sng" smtClean="0"/>
              <a:t>1823</a:t>
            </a:r>
            <a:r>
              <a:rPr lang="en-US" altLang="en-US" sz="2000" smtClean="0"/>
              <a:t>: </a:t>
            </a:r>
            <a:r>
              <a:rPr lang="en-US" altLang="en-US" sz="2000" b="1" smtClean="0"/>
              <a:t>James Monroe</a:t>
            </a:r>
            <a:r>
              <a:rPr lang="en-US" altLang="en-US" sz="2000" smtClean="0"/>
              <a:t> announces the “Monroe Doctrine”</a:t>
            </a:r>
          </a:p>
          <a:p>
            <a:pPr eaLnBrk="1" hangingPunct="1">
              <a:lnSpc>
                <a:spcPct val="80000"/>
              </a:lnSpc>
            </a:pPr>
            <a:endParaRPr lang="en-US" altLang="en-US" sz="2000" smtClean="0"/>
          </a:p>
          <a:p>
            <a:pPr eaLnBrk="1" hangingPunct="1">
              <a:lnSpc>
                <a:spcPct val="80000"/>
              </a:lnSpc>
            </a:pPr>
            <a:r>
              <a:rPr lang="en-US" altLang="en-US" sz="2000" u="sng" smtClean="0"/>
              <a:t>1862</a:t>
            </a:r>
            <a:r>
              <a:rPr lang="en-US" altLang="en-US" sz="2000" smtClean="0"/>
              <a:t>: </a:t>
            </a:r>
            <a:r>
              <a:rPr lang="en-US" altLang="en-US" sz="2000" b="1" smtClean="0"/>
              <a:t>Abraham Lincoln</a:t>
            </a:r>
            <a:r>
              <a:rPr lang="en-US" altLang="en-US" sz="2000" smtClean="0"/>
              <a:t> first mentions the necessity of ending slavery</a:t>
            </a:r>
          </a:p>
          <a:p>
            <a:pPr eaLnBrk="1" hangingPunct="1">
              <a:lnSpc>
                <a:spcPct val="80000"/>
              </a:lnSpc>
            </a:pPr>
            <a:endParaRPr lang="en-US" altLang="en-US" sz="2000" smtClean="0"/>
          </a:p>
          <a:p>
            <a:pPr eaLnBrk="1" hangingPunct="1">
              <a:lnSpc>
                <a:spcPct val="80000"/>
              </a:lnSpc>
            </a:pPr>
            <a:r>
              <a:rPr lang="en-US" altLang="en-US" sz="2000" u="sng" smtClean="0"/>
              <a:t>1913</a:t>
            </a:r>
            <a:r>
              <a:rPr lang="en-US" altLang="en-US" sz="2000" smtClean="0"/>
              <a:t>: </a:t>
            </a:r>
            <a:r>
              <a:rPr lang="en-US" altLang="en-US" sz="2000" b="1" smtClean="0"/>
              <a:t>Woodrow Wilson</a:t>
            </a:r>
            <a:r>
              <a:rPr lang="en-US" altLang="en-US" sz="2000" smtClean="0"/>
              <a:t> revives the live State of the Union speech</a:t>
            </a:r>
          </a:p>
          <a:p>
            <a:pPr eaLnBrk="1" hangingPunct="1">
              <a:lnSpc>
                <a:spcPct val="80000"/>
              </a:lnSpc>
            </a:pPr>
            <a:endParaRPr lang="en-US" altLang="en-US" sz="2000" smtClean="0"/>
          </a:p>
          <a:p>
            <a:pPr eaLnBrk="1" hangingPunct="1">
              <a:lnSpc>
                <a:spcPct val="80000"/>
              </a:lnSpc>
            </a:pPr>
            <a:r>
              <a:rPr lang="en-US" altLang="en-US" sz="2000" u="sng" smtClean="0"/>
              <a:t>1941</a:t>
            </a:r>
            <a:r>
              <a:rPr lang="en-US" altLang="en-US" sz="2000" smtClean="0"/>
              <a:t>: </a:t>
            </a:r>
            <a:r>
              <a:rPr lang="en-US" altLang="en-US" sz="2000" b="1" smtClean="0"/>
              <a:t>Franklin Roosevelt’s</a:t>
            </a:r>
            <a:r>
              <a:rPr lang="en-US" altLang="en-US" sz="2000" smtClean="0"/>
              <a:t> “4 Freedoms” Speech on the eve of war</a:t>
            </a:r>
          </a:p>
          <a:p>
            <a:pPr eaLnBrk="1" hangingPunct="1">
              <a:lnSpc>
                <a:spcPct val="80000"/>
              </a:lnSpc>
            </a:pPr>
            <a:endParaRPr lang="en-US" altLang="en-US" sz="2000" smtClean="0"/>
          </a:p>
          <a:p>
            <a:pPr eaLnBrk="1" hangingPunct="1">
              <a:lnSpc>
                <a:spcPct val="80000"/>
              </a:lnSpc>
            </a:pPr>
            <a:r>
              <a:rPr lang="en-US" altLang="en-US" sz="2000" u="sng" smtClean="0"/>
              <a:t>1947</a:t>
            </a:r>
            <a:r>
              <a:rPr lang="en-US" altLang="en-US" sz="2000" smtClean="0"/>
              <a:t>: </a:t>
            </a:r>
            <a:r>
              <a:rPr lang="en-US" altLang="en-US" sz="2000" b="1" smtClean="0"/>
              <a:t>Harry Truman</a:t>
            </a:r>
            <a:r>
              <a:rPr lang="en-US" altLang="en-US" sz="2000" smtClean="0"/>
              <a:t> makes the first televised State of the Union speech</a:t>
            </a:r>
          </a:p>
          <a:p>
            <a:pPr eaLnBrk="1" hangingPunct="1">
              <a:lnSpc>
                <a:spcPct val="80000"/>
              </a:lnSpc>
            </a:pPr>
            <a:endParaRPr lang="en-US" altLang="en-US" sz="2000" smtClean="0"/>
          </a:p>
          <a:p>
            <a:pPr eaLnBrk="1" hangingPunct="1">
              <a:lnSpc>
                <a:spcPct val="80000"/>
              </a:lnSpc>
            </a:pPr>
            <a:r>
              <a:rPr lang="en-US" altLang="en-US" sz="2000" u="sng" smtClean="0"/>
              <a:t>2002</a:t>
            </a:r>
            <a:r>
              <a:rPr lang="en-US" altLang="en-US" sz="2000" smtClean="0"/>
              <a:t>: </a:t>
            </a:r>
            <a:r>
              <a:rPr lang="en-US" altLang="en-US" sz="2000" b="1" smtClean="0"/>
              <a:t>George W. Bush</a:t>
            </a:r>
            <a:r>
              <a:rPr lang="en-US" altLang="en-US" sz="2000" smtClean="0"/>
              <a:t> labels Iraq, Iran and North Korea as the “Axis of Evil”</a:t>
            </a:r>
          </a:p>
        </p:txBody>
      </p:sp>
      <p:pic>
        <p:nvPicPr>
          <p:cNvPr id="109577" name="Picture 9">
            <a:hlinkClick r:id="" action="ppaction://media"/>
          </p:cNvPr>
          <p:cNvPicPr>
            <a:picLocks noRot="1" noChangeAspect="1" noChangeArrowheads="1"/>
          </p:cNvPicPr>
          <p:nvPr>
            <a:audioCd>
              <a:st track="10"/>
              <a:end track="10" time="87"/>
            </a:audioCd>
          </p:nvPr>
        </p:nvPicPr>
        <p:blipFill>
          <a:blip r:embed="rId2">
            <a:extLst>
              <a:ext uri="{28A0092B-C50C-407E-A947-70E740481C1C}">
                <a14:useLocalDpi xmlns:a14="http://schemas.microsoft.com/office/drawing/2010/main" val="0"/>
              </a:ext>
            </a:extLst>
          </a:blip>
          <a:srcRect/>
          <a:stretch>
            <a:fillRect/>
          </a:stretch>
        </p:blipFill>
        <p:spPr bwMode="auto">
          <a:xfrm>
            <a:off x="6553200" y="6324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957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87000" fill="hold"/>
                                        <p:tgtEl>
                                          <p:spTgt spid="109577"/>
                                        </p:tgtEl>
                                      </p:cBhvr>
                                    </p:cmd>
                                  </p:childTnLst>
                                </p:cTn>
                              </p:par>
                            </p:childTnLst>
                          </p:cTn>
                        </p:par>
                      </p:childTnLst>
                    </p:cTn>
                  </p:par>
                </p:childTnLst>
              </p:cTn>
              <p:nextCondLst>
                <p:cond evt="onClick" delay="0">
                  <p:tgtEl>
                    <p:spTgt spid="10957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9577"/>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idx="4294967295"/>
          </p:nvPr>
        </p:nvSpPr>
        <p:spPr>
          <a:xfrm>
            <a:off x="0" y="274638"/>
            <a:ext cx="8229600" cy="1143000"/>
          </a:xfrm>
        </p:spPr>
        <p:txBody>
          <a:bodyPr/>
          <a:lstStyle/>
          <a:p>
            <a:pPr eaLnBrk="1" hangingPunct="1"/>
            <a:r>
              <a:rPr lang="en-US" altLang="en-US" b="1" u="sng" smtClean="0"/>
              <a:t>Reprieves</a:t>
            </a:r>
            <a:r>
              <a:rPr lang="en-US" altLang="en-US" smtClean="0"/>
              <a:t> and </a:t>
            </a:r>
            <a:r>
              <a:rPr lang="en-US" altLang="en-US" b="1" u="sng" smtClean="0"/>
              <a:t>Pardons</a:t>
            </a:r>
          </a:p>
        </p:txBody>
      </p:sp>
      <p:sp>
        <p:nvSpPr>
          <p:cNvPr id="45059" name="Rectangle 6"/>
          <p:cNvSpPr>
            <a:spLocks noGrp="1" noChangeArrowheads="1"/>
          </p:cNvSpPr>
          <p:nvPr>
            <p:ph type="body" sz="half" idx="4294967295"/>
          </p:nvPr>
        </p:nvSpPr>
        <p:spPr>
          <a:xfrm>
            <a:off x="76200" y="1447800"/>
            <a:ext cx="9067800" cy="4953000"/>
          </a:xfrm>
        </p:spPr>
        <p:txBody>
          <a:bodyPr/>
          <a:lstStyle/>
          <a:p>
            <a:pPr eaLnBrk="1" hangingPunct="1"/>
            <a:endParaRPr lang="en-US" altLang="en-US" sz="2400" smtClean="0"/>
          </a:p>
          <a:p>
            <a:pPr eaLnBrk="1" hangingPunct="1"/>
            <a:r>
              <a:rPr lang="en-US" altLang="en-US" sz="2400" smtClean="0"/>
              <a:t>The </a:t>
            </a:r>
            <a:r>
              <a:rPr lang="en-US" altLang="en-US" sz="2400" b="1" smtClean="0"/>
              <a:t>President</a:t>
            </a:r>
            <a:r>
              <a:rPr lang="en-US" altLang="en-US" sz="2400" smtClean="0"/>
              <a:t> has the power to get people out of trouble with the law</a:t>
            </a:r>
          </a:p>
          <a:p>
            <a:pPr eaLnBrk="1" hangingPunct="1"/>
            <a:r>
              <a:rPr lang="en-US" altLang="en-US" sz="2400" smtClean="0"/>
              <a:t>He can do this for anything </a:t>
            </a:r>
            <a:r>
              <a:rPr lang="en-US" altLang="en-US" sz="2400" b="1" smtClean="0"/>
              <a:t>except cases of impeachment</a:t>
            </a:r>
          </a:p>
          <a:p>
            <a:pPr eaLnBrk="1" hangingPunct="1"/>
            <a:endParaRPr lang="en-US" altLang="en-US" sz="2400" b="1" smtClean="0"/>
          </a:p>
          <a:p>
            <a:pPr eaLnBrk="1" hangingPunct="1"/>
            <a:r>
              <a:rPr lang="en-US" altLang="en-US" sz="2400" smtClean="0"/>
              <a:t>In a </a:t>
            </a:r>
            <a:r>
              <a:rPr lang="en-US" altLang="en-US" sz="2400" b="1" u="sng" smtClean="0"/>
              <a:t>Pardon</a:t>
            </a:r>
            <a:r>
              <a:rPr lang="en-US" altLang="en-US" sz="2400" smtClean="0"/>
              <a:t> , the </a:t>
            </a:r>
            <a:r>
              <a:rPr lang="en-US" altLang="en-US" sz="2400" b="1" smtClean="0"/>
              <a:t>crime is wiped away</a:t>
            </a:r>
            <a:r>
              <a:rPr lang="en-US" altLang="en-US" sz="2400" smtClean="0"/>
              <a:t> as though it never happened</a:t>
            </a:r>
          </a:p>
          <a:p>
            <a:pPr eaLnBrk="1" hangingPunct="1"/>
            <a:endParaRPr lang="en-US" altLang="en-US" sz="2400" smtClean="0"/>
          </a:p>
          <a:p>
            <a:pPr eaLnBrk="1" hangingPunct="1"/>
            <a:r>
              <a:rPr lang="en-US" altLang="en-US" sz="2400" smtClean="0"/>
              <a:t>In a </a:t>
            </a:r>
            <a:r>
              <a:rPr lang="en-US" altLang="en-US" sz="2400" b="1" u="sng" smtClean="0"/>
              <a:t>Reprieve</a:t>
            </a:r>
            <a:r>
              <a:rPr lang="en-US" altLang="en-US" sz="2400" smtClean="0"/>
              <a:t>, the criminal can have his </a:t>
            </a:r>
            <a:r>
              <a:rPr lang="en-US" altLang="en-US" sz="2400" b="1" smtClean="0"/>
              <a:t>sentence reduced or eliminated</a:t>
            </a:r>
            <a:r>
              <a:rPr lang="en-US" altLang="en-US" sz="2400" smtClean="0"/>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idx="4294967295"/>
          </p:nvPr>
        </p:nvSpPr>
        <p:spPr>
          <a:xfrm>
            <a:off x="152400" y="228600"/>
            <a:ext cx="8915400" cy="990600"/>
          </a:xfrm>
        </p:spPr>
        <p:txBody>
          <a:bodyPr/>
          <a:lstStyle/>
          <a:p>
            <a:pPr eaLnBrk="1" hangingPunct="1"/>
            <a:r>
              <a:rPr lang="en-US" altLang="en-US" b="1" smtClean="0"/>
              <a:t>A Controversial Power</a:t>
            </a:r>
          </a:p>
        </p:txBody>
      </p:sp>
      <p:sp>
        <p:nvSpPr>
          <p:cNvPr id="46083" name="Rectangle 5"/>
          <p:cNvSpPr>
            <a:spLocks noGrp="1" noChangeArrowheads="1"/>
          </p:cNvSpPr>
          <p:nvPr>
            <p:ph type="body" sz="half" idx="4294967295"/>
          </p:nvPr>
        </p:nvSpPr>
        <p:spPr>
          <a:xfrm>
            <a:off x="0" y="1219200"/>
            <a:ext cx="9067800" cy="5638800"/>
          </a:xfrm>
        </p:spPr>
        <p:txBody>
          <a:bodyPr/>
          <a:lstStyle/>
          <a:p>
            <a:pPr eaLnBrk="1" hangingPunct="1">
              <a:lnSpc>
                <a:spcPct val="80000"/>
              </a:lnSpc>
            </a:pPr>
            <a:r>
              <a:rPr lang="en-US" altLang="en-US" sz="1900" b="1" smtClean="0"/>
              <a:t>George Washington</a:t>
            </a:r>
            <a:r>
              <a:rPr lang="en-US" altLang="en-US" sz="1900" smtClean="0"/>
              <a:t> was the first to use this power, pardoning 2 participants in the “Whiskey Rebellion”. </a:t>
            </a:r>
          </a:p>
          <a:p>
            <a:pPr eaLnBrk="1" hangingPunct="1">
              <a:lnSpc>
                <a:spcPct val="80000"/>
              </a:lnSpc>
            </a:pPr>
            <a:r>
              <a:rPr lang="en-US" altLang="en-US" sz="1900" smtClean="0"/>
              <a:t> </a:t>
            </a:r>
          </a:p>
          <a:p>
            <a:pPr eaLnBrk="1" hangingPunct="1">
              <a:lnSpc>
                <a:spcPct val="80000"/>
              </a:lnSpc>
            </a:pPr>
            <a:r>
              <a:rPr lang="en-US" altLang="en-US" sz="1900" smtClean="0"/>
              <a:t>Washington issued only 16 in 8 years, the fewest other than </a:t>
            </a:r>
            <a:r>
              <a:rPr lang="en-US" altLang="en-US" sz="1900" b="1" smtClean="0"/>
              <a:t>William Henry</a:t>
            </a:r>
            <a:r>
              <a:rPr lang="en-US" altLang="en-US" sz="1900" smtClean="0"/>
              <a:t> </a:t>
            </a:r>
            <a:r>
              <a:rPr lang="en-US" altLang="en-US" sz="1900" b="1" smtClean="0"/>
              <a:t>Harrison</a:t>
            </a:r>
            <a:r>
              <a:rPr lang="en-US" altLang="en-US" sz="1900" smtClean="0"/>
              <a:t> and </a:t>
            </a:r>
            <a:r>
              <a:rPr lang="en-US" altLang="en-US" sz="1900" b="1" smtClean="0"/>
              <a:t>James Garfield</a:t>
            </a:r>
            <a:r>
              <a:rPr lang="en-US" altLang="en-US" sz="1900" smtClean="0"/>
              <a:t> who didn’t survive to issue any</a:t>
            </a:r>
          </a:p>
          <a:p>
            <a:pPr eaLnBrk="1" hangingPunct="1">
              <a:lnSpc>
                <a:spcPct val="80000"/>
              </a:lnSpc>
            </a:pPr>
            <a:endParaRPr lang="en-US" altLang="en-US" sz="1900" smtClean="0"/>
          </a:p>
          <a:p>
            <a:pPr eaLnBrk="1" hangingPunct="1">
              <a:lnSpc>
                <a:spcPct val="80000"/>
              </a:lnSpc>
            </a:pPr>
            <a:r>
              <a:rPr lang="en-US" altLang="en-US" sz="1900" b="1" smtClean="0"/>
              <a:t>Abraham Lincoln</a:t>
            </a:r>
            <a:r>
              <a:rPr lang="en-US" altLang="en-US" sz="1900" smtClean="0"/>
              <a:t> issued over 200,000 to former Confederates</a:t>
            </a:r>
          </a:p>
          <a:p>
            <a:pPr eaLnBrk="1" hangingPunct="1">
              <a:lnSpc>
                <a:spcPct val="80000"/>
              </a:lnSpc>
            </a:pPr>
            <a:endParaRPr lang="en-US" altLang="en-US" sz="1900" smtClean="0"/>
          </a:p>
          <a:p>
            <a:pPr eaLnBrk="1" hangingPunct="1">
              <a:lnSpc>
                <a:spcPct val="80000"/>
              </a:lnSpc>
            </a:pPr>
            <a:r>
              <a:rPr lang="en-US" altLang="en-US" sz="1900" b="1" smtClean="0"/>
              <a:t>Gerald Ford</a:t>
            </a:r>
            <a:r>
              <a:rPr lang="en-US" altLang="en-US" sz="1900" smtClean="0"/>
              <a:t> pardoned </a:t>
            </a:r>
            <a:r>
              <a:rPr lang="en-US" altLang="en-US" sz="1900" b="1" smtClean="0"/>
              <a:t>Richard Nixon</a:t>
            </a:r>
            <a:r>
              <a:rPr lang="en-US" altLang="en-US" sz="1900" smtClean="0"/>
              <a:t> for his role in Watergate </a:t>
            </a:r>
          </a:p>
          <a:p>
            <a:pPr eaLnBrk="1" hangingPunct="1">
              <a:lnSpc>
                <a:spcPct val="80000"/>
              </a:lnSpc>
            </a:pPr>
            <a:endParaRPr lang="en-US" altLang="en-US" sz="1900" smtClean="0"/>
          </a:p>
          <a:p>
            <a:pPr eaLnBrk="1" hangingPunct="1">
              <a:lnSpc>
                <a:spcPct val="80000"/>
              </a:lnSpc>
            </a:pPr>
            <a:r>
              <a:rPr lang="en-US" altLang="en-US" sz="1900" b="1" smtClean="0"/>
              <a:t>George H.W. Bush</a:t>
            </a:r>
            <a:r>
              <a:rPr lang="en-US" altLang="en-US" sz="1900" smtClean="0"/>
              <a:t> issued 77, including former Defense Secretary Casper Weinberger for his part in the  “Iran-Contra” scandal</a:t>
            </a:r>
          </a:p>
          <a:p>
            <a:pPr eaLnBrk="1" hangingPunct="1">
              <a:lnSpc>
                <a:spcPct val="80000"/>
              </a:lnSpc>
            </a:pPr>
            <a:endParaRPr lang="en-US" altLang="en-US" sz="1900" smtClean="0"/>
          </a:p>
          <a:p>
            <a:pPr eaLnBrk="1" hangingPunct="1">
              <a:lnSpc>
                <a:spcPct val="80000"/>
              </a:lnSpc>
            </a:pPr>
            <a:r>
              <a:rPr lang="en-US" altLang="en-US" sz="1900" b="1" smtClean="0"/>
              <a:t>Bill Clinton</a:t>
            </a:r>
            <a:r>
              <a:rPr lang="en-US" altLang="en-US" sz="1900" smtClean="0"/>
              <a:t> gave 395, including 140 on his last day.  He issued one to his brother and some to people who gave money to his campaigns, including Marc Rich who had been a fugitive out of the country for 18 years</a:t>
            </a:r>
          </a:p>
          <a:p>
            <a:pPr eaLnBrk="1" hangingPunct="1">
              <a:lnSpc>
                <a:spcPct val="80000"/>
              </a:lnSpc>
            </a:pPr>
            <a:endParaRPr lang="en-US" altLang="en-US" sz="1900" smtClean="0"/>
          </a:p>
          <a:p>
            <a:pPr eaLnBrk="1" hangingPunct="1">
              <a:lnSpc>
                <a:spcPct val="80000"/>
              </a:lnSpc>
            </a:pPr>
            <a:endParaRPr lang="en-US" alt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idx="4294967295"/>
          </p:nvPr>
        </p:nvSpPr>
        <p:spPr>
          <a:xfrm>
            <a:off x="0" y="274638"/>
            <a:ext cx="8229600" cy="1143000"/>
          </a:xfrm>
        </p:spPr>
        <p:txBody>
          <a:bodyPr/>
          <a:lstStyle/>
          <a:p>
            <a:pPr eaLnBrk="1" hangingPunct="1"/>
            <a:r>
              <a:rPr lang="en-US" altLang="en-US" b="1" u="sng" smtClean="0"/>
              <a:t>Commander-in-Chief </a:t>
            </a:r>
          </a:p>
        </p:txBody>
      </p:sp>
      <p:sp>
        <p:nvSpPr>
          <p:cNvPr id="6147" name="Rectangle 5"/>
          <p:cNvSpPr>
            <a:spLocks noGrp="1" noChangeArrowheads="1"/>
          </p:cNvSpPr>
          <p:nvPr>
            <p:ph type="body" sz="half" idx="4294967295"/>
          </p:nvPr>
        </p:nvSpPr>
        <p:spPr>
          <a:xfrm>
            <a:off x="0" y="1219200"/>
            <a:ext cx="9067800" cy="5638800"/>
          </a:xfrm>
        </p:spPr>
        <p:txBody>
          <a:bodyPr/>
          <a:lstStyle/>
          <a:p>
            <a:pPr eaLnBrk="1" hangingPunct="1">
              <a:lnSpc>
                <a:spcPct val="90000"/>
              </a:lnSpc>
            </a:pPr>
            <a:endParaRPr lang="en-US" altLang="en-US" sz="2200" b="1" u="sng" smtClean="0"/>
          </a:p>
          <a:p>
            <a:pPr eaLnBrk="1" hangingPunct="1">
              <a:lnSpc>
                <a:spcPct val="90000"/>
              </a:lnSpc>
            </a:pPr>
            <a:r>
              <a:rPr lang="en-US" altLang="en-US" sz="2200" b="1" u="sng" smtClean="0"/>
              <a:t>The President is the commander of all United States military forces</a:t>
            </a:r>
          </a:p>
          <a:p>
            <a:pPr eaLnBrk="1" hangingPunct="1">
              <a:lnSpc>
                <a:spcPct val="90000"/>
              </a:lnSpc>
            </a:pPr>
            <a:endParaRPr lang="en-US" altLang="en-US" sz="2200" b="1" smtClean="0"/>
          </a:p>
          <a:p>
            <a:pPr eaLnBrk="1" hangingPunct="1">
              <a:lnSpc>
                <a:spcPct val="90000"/>
              </a:lnSpc>
            </a:pPr>
            <a:r>
              <a:rPr lang="en-US" altLang="en-US" sz="2200" smtClean="0"/>
              <a:t>He has the final say above the highest Generals and Admirals</a:t>
            </a:r>
          </a:p>
          <a:p>
            <a:pPr eaLnBrk="1" hangingPunct="1">
              <a:lnSpc>
                <a:spcPct val="90000"/>
              </a:lnSpc>
            </a:pPr>
            <a:endParaRPr lang="en-US" altLang="en-US" sz="2200" smtClean="0"/>
          </a:p>
          <a:p>
            <a:pPr eaLnBrk="1" hangingPunct="1">
              <a:lnSpc>
                <a:spcPct val="90000"/>
              </a:lnSpc>
            </a:pPr>
            <a:r>
              <a:rPr lang="en-US" altLang="en-US" sz="2200" smtClean="0"/>
              <a:t>He may send the military into action on his order and direct how they carry out a mission</a:t>
            </a:r>
          </a:p>
          <a:p>
            <a:pPr eaLnBrk="1" hangingPunct="1">
              <a:lnSpc>
                <a:spcPct val="90000"/>
              </a:lnSpc>
            </a:pPr>
            <a:endParaRPr lang="en-US" altLang="en-US" sz="2200" smtClean="0"/>
          </a:p>
          <a:p>
            <a:pPr eaLnBrk="1" hangingPunct="1">
              <a:lnSpc>
                <a:spcPct val="90000"/>
              </a:lnSpc>
            </a:pPr>
            <a:r>
              <a:rPr lang="en-US" altLang="en-US" sz="2200" smtClean="0"/>
              <a:t>Military command was given to the civilian President to prevent a military takeover of the government</a:t>
            </a:r>
          </a:p>
          <a:p>
            <a:pPr eaLnBrk="1" hangingPunct="1">
              <a:lnSpc>
                <a:spcPct val="90000"/>
              </a:lnSpc>
            </a:pPr>
            <a:endParaRPr lang="en-US" altLang="en-US" sz="2200" smtClean="0"/>
          </a:p>
          <a:p>
            <a:pPr eaLnBrk="1" hangingPunct="1">
              <a:lnSpc>
                <a:spcPct val="90000"/>
              </a:lnSpc>
            </a:pPr>
            <a:r>
              <a:rPr lang="en-US" altLang="en-US" sz="2200" smtClean="0"/>
              <a:t>There have been many military takeovers of governments throughout the world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altLang="en-US" b="1" smtClean="0"/>
              <a:t>Wartime Presidents</a:t>
            </a:r>
          </a:p>
        </p:txBody>
      </p:sp>
      <p:sp>
        <p:nvSpPr>
          <p:cNvPr id="7171" name="Rectangle 6"/>
          <p:cNvSpPr>
            <a:spLocks noGrp="1" noChangeArrowheads="1"/>
          </p:cNvSpPr>
          <p:nvPr>
            <p:ph type="body" sz="half" idx="2"/>
          </p:nvPr>
        </p:nvSpPr>
        <p:spPr>
          <a:xfrm>
            <a:off x="4343400" y="1600200"/>
            <a:ext cx="4648200" cy="5029200"/>
          </a:xfrm>
        </p:spPr>
        <p:txBody>
          <a:bodyPr/>
          <a:lstStyle/>
          <a:p>
            <a:pPr eaLnBrk="1" hangingPunct="1"/>
            <a:r>
              <a:rPr lang="en-US" altLang="en-US" sz="2600" b="1" smtClean="0"/>
              <a:t>James Madison</a:t>
            </a:r>
            <a:r>
              <a:rPr lang="en-US" altLang="en-US" sz="2600" smtClean="0"/>
              <a:t> was the first President to lead the nation into war with another nation, during the </a:t>
            </a:r>
            <a:r>
              <a:rPr lang="en-US" altLang="en-US" sz="2600" b="1" smtClean="0"/>
              <a:t>War of 1812</a:t>
            </a:r>
            <a:r>
              <a:rPr lang="en-US" altLang="en-US" sz="2600" smtClean="0"/>
              <a:t> with Britain</a:t>
            </a:r>
          </a:p>
          <a:p>
            <a:pPr eaLnBrk="1" hangingPunct="1"/>
            <a:r>
              <a:rPr lang="en-US" altLang="en-US" sz="2600" smtClean="0"/>
              <a:t>Many Presidents have made their mark on history in this role</a:t>
            </a:r>
          </a:p>
          <a:p>
            <a:pPr eaLnBrk="1" hangingPunct="1"/>
            <a:r>
              <a:rPr lang="en-US" altLang="en-US" sz="2600" smtClean="0"/>
              <a:t>Other Presidents have had their reputations harmed by how they mishandled this role</a:t>
            </a:r>
          </a:p>
        </p:txBody>
      </p:sp>
      <p:pic>
        <p:nvPicPr>
          <p:cNvPr id="7172" name="Picture 17" descr="James Madison">
            <a:hlinkClick r:id="rId2" tooltip="James Madison"/>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990600" y="1524000"/>
            <a:ext cx="3125788" cy="459581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p:txBody>
          <a:bodyPr/>
          <a:lstStyle/>
          <a:p>
            <a:pPr eaLnBrk="1" hangingPunct="1"/>
            <a:r>
              <a:rPr lang="en-US" altLang="en-US" smtClean="0"/>
              <a:t>Abraham Lincoln (1860-65)</a:t>
            </a:r>
          </a:p>
        </p:txBody>
      </p:sp>
      <p:sp>
        <p:nvSpPr>
          <p:cNvPr id="8195" name="Rectangle 10"/>
          <p:cNvSpPr>
            <a:spLocks noGrp="1" noChangeArrowheads="1"/>
          </p:cNvSpPr>
          <p:nvPr>
            <p:ph type="body" sz="half" idx="1"/>
          </p:nvPr>
        </p:nvSpPr>
        <p:spPr>
          <a:xfrm>
            <a:off x="0" y="1371600"/>
            <a:ext cx="4343400" cy="5257800"/>
          </a:xfrm>
        </p:spPr>
        <p:txBody>
          <a:bodyPr/>
          <a:lstStyle/>
          <a:p>
            <a:pPr eaLnBrk="1" hangingPunct="1">
              <a:lnSpc>
                <a:spcPct val="80000"/>
              </a:lnSpc>
            </a:pPr>
            <a:r>
              <a:rPr lang="en-US" altLang="en-US" sz="2200" smtClean="0"/>
              <a:t>Lincoln made his mark on history on how he led the Union during the </a:t>
            </a:r>
            <a:r>
              <a:rPr lang="en-US" altLang="en-US" sz="2200" b="1" smtClean="0"/>
              <a:t>Civil War</a:t>
            </a:r>
          </a:p>
          <a:p>
            <a:pPr eaLnBrk="1" hangingPunct="1">
              <a:lnSpc>
                <a:spcPct val="80000"/>
              </a:lnSpc>
            </a:pPr>
            <a:r>
              <a:rPr lang="en-US" altLang="en-US" sz="2200" smtClean="0"/>
              <a:t>He took aggressive action following the Confederate attack on </a:t>
            </a:r>
            <a:r>
              <a:rPr lang="en-US" altLang="en-US" sz="2200" b="1" smtClean="0"/>
              <a:t>Fort Sumter</a:t>
            </a:r>
            <a:r>
              <a:rPr lang="en-US" altLang="en-US" sz="2200" smtClean="0"/>
              <a:t> in South Carolina</a:t>
            </a:r>
          </a:p>
          <a:p>
            <a:pPr eaLnBrk="1" hangingPunct="1">
              <a:lnSpc>
                <a:spcPct val="80000"/>
              </a:lnSpc>
            </a:pPr>
            <a:r>
              <a:rPr lang="en-US" altLang="en-US" sz="2200" smtClean="0"/>
              <a:t>He started the </a:t>
            </a:r>
            <a:r>
              <a:rPr lang="en-US" altLang="en-US" sz="2200" b="1" smtClean="0"/>
              <a:t>first military draft</a:t>
            </a:r>
            <a:r>
              <a:rPr lang="en-US" altLang="en-US" sz="2200" smtClean="0"/>
              <a:t> in U.S. history</a:t>
            </a:r>
          </a:p>
          <a:p>
            <a:pPr eaLnBrk="1" hangingPunct="1">
              <a:lnSpc>
                <a:spcPct val="80000"/>
              </a:lnSpc>
            </a:pPr>
            <a:r>
              <a:rPr lang="en-US" altLang="en-US" sz="2200" smtClean="0"/>
              <a:t>He </a:t>
            </a:r>
            <a:r>
              <a:rPr lang="en-US" altLang="en-US" sz="2200" b="1" smtClean="0"/>
              <a:t>changed commanding Generals</a:t>
            </a:r>
            <a:r>
              <a:rPr lang="en-US" altLang="en-US" sz="2200" smtClean="0"/>
              <a:t> many times after military failures</a:t>
            </a:r>
          </a:p>
          <a:p>
            <a:pPr eaLnBrk="1" hangingPunct="1">
              <a:lnSpc>
                <a:spcPct val="80000"/>
              </a:lnSpc>
            </a:pPr>
            <a:r>
              <a:rPr lang="en-US" altLang="en-US" sz="2200" smtClean="0"/>
              <a:t>He often</a:t>
            </a:r>
            <a:r>
              <a:rPr lang="en-US" altLang="en-US" sz="2200" b="1" smtClean="0"/>
              <a:t> visited</a:t>
            </a:r>
            <a:r>
              <a:rPr lang="en-US" altLang="en-US" sz="2200" smtClean="0"/>
              <a:t> the site of battles to show moral support for the troops. </a:t>
            </a:r>
          </a:p>
          <a:p>
            <a:pPr eaLnBrk="1" hangingPunct="1">
              <a:lnSpc>
                <a:spcPct val="80000"/>
              </a:lnSpc>
            </a:pPr>
            <a:r>
              <a:rPr lang="en-US" altLang="en-US" sz="2200" smtClean="0"/>
              <a:t>His final commander, </a:t>
            </a:r>
            <a:r>
              <a:rPr lang="en-US" altLang="en-US" sz="2200" b="1" smtClean="0"/>
              <a:t>Ulysses Grant</a:t>
            </a:r>
            <a:r>
              <a:rPr lang="en-US" altLang="en-US" sz="2200" smtClean="0"/>
              <a:t> was able to achieve victory</a:t>
            </a:r>
          </a:p>
        </p:txBody>
      </p:sp>
      <p:sp>
        <p:nvSpPr>
          <p:cNvPr id="8196" name="Rectangle 11"/>
          <p:cNvSpPr>
            <a:spLocks noGrp="1" noChangeArrowheads="1"/>
          </p:cNvSpPr>
          <p:nvPr>
            <p:ph type="body" sz="half" idx="2"/>
          </p:nvPr>
        </p:nvSpPr>
        <p:spPr>
          <a:xfrm>
            <a:off x="4876800" y="5334000"/>
            <a:ext cx="4038600" cy="487363"/>
          </a:xfrm>
        </p:spPr>
        <p:txBody>
          <a:bodyPr/>
          <a:lstStyle/>
          <a:p>
            <a:pPr eaLnBrk="1" hangingPunct="1">
              <a:lnSpc>
                <a:spcPct val="80000"/>
              </a:lnSpc>
              <a:buFontTx/>
              <a:buNone/>
            </a:pPr>
            <a:r>
              <a:rPr lang="en-US" altLang="en-US" sz="1200" smtClean="0"/>
              <a:t>Abraham Lincoln speaks with Gen George B. McClellan near the Battle of Antietam (Sharpsburg, MD)</a:t>
            </a:r>
          </a:p>
        </p:txBody>
      </p:sp>
      <p:pic>
        <p:nvPicPr>
          <p:cNvPr id="8197" name="Picture 13" descr="President Lincoln and Gen. George B. McClellan in the general's tent near the Antietam battlefield, October 3, 1862.">
            <a:hlinkClick r:id="rId2" tooltip="President Lincoln and Gen. George B. McClellan in the general's tent near the Antietam battlefield, October 3, 186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1295400"/>
            <a:ext cx="4572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altLang="en-US" smtClean="0"/>
              <a:t>Woodrow Wilson (1913-1921)</a:t>
            </a:r>
          </a:p>
        </p:txBody>
      </p:sp>
      <p:sp>
        <p:nvSpPr>
          <p:cNvPr id="9219" name="Rectangle 9"/>
          <p:cNvSpPr>
            <a:spLocks noGrp="1" noChangeArrowheads="1"/>
          </p:cNvSpPr>
          <p:nvPr>
            <p:ph type="body" sz="half" idx="1"/>
          </p:nvPr>
        </p:nvSpPr>
        <p:spPr>
          <a:xfrm>
            <a:off x="381000" y="5486400"/>
            <a:ext cx="4038600" cy="762000"/>
          </a:xfrm>
        </p:spPr>
        <p:txBody>
          <a:bodyPr/>
          <a:lstStyle/>
          <a:p>
            <a:pPr eaLnBrk="1" hangingPunct="1">
              <a:lnSpc>
                <a:spcPct val="80000"/>
              </a:lnSpc>
              <a:buFontTx/>
              <a:buNone/>
            </a:pPr>
            <a:r>
              <a:rPr lang="en-US" altLang="en-US" sz="1200" smtClean="0"/>
              <a:t>The “Big Four” Lloyd Georges of Great Britain, Vittorio Orlando of Italy, Georges Clemenceau of France  and U.S. President Woodrow Wilson at the Paris Peace Conference.</a:t>
            </a:r>
          </a:p>
        </p:txBody>
      </p:sp>
      <p:sp>
        <p:nvSpPr>
          <p:cNvPr id="9220" name="Rectangle 6"/>
          <p:cNvSpPr>
            <a:spLocks noGrp="1" noChangeArrowheads="1"/>
          </p:cNvSpPr>
          <p:nvPr>
            <p:ph type="body" sz="half" idx="2"/>
          </p:nvPr>
        </p:nvSpPr>
        <p:spPr>
          <a:xfrm>
            <a:off x="4648200" y="1447800"/>
            <a:ext cx="4267200" cy="5105400"/>
          </a:xfrm>
        </p:spPr>
        <p:txBody>
          <a:bodyPr/>
          <a:lstStyle/>
          <a:p>
            <a:pPr eaLnBrk="1" hangingPunct="1">
              <a:lnSpc>
                <a:spcPct val="80000"/>
              </a:lnSpc>
            </a:pPr>
            <a:r>
              <a:rPr lang="en-US" altLang="en-US" sz="2200" smtClean="0"/>
              <a:t>He was re-elected in 1916 after campaigning that he had kept “America out of the War” (</a:t>
            </a:r>
            <a:r>
              <a:rPr lang="en-US" altLang="en-US" sz="2200" b="1" smtClean="0"/>
              <a:t>World War I</a:t>
            </a:r>
            <a:r>
              <a:rPr lang="en-US" altLang="en-US" sz="2200" smtClean="0"/>
              <a:t>)</a:t>
            </a:r>
          </a:p>
          <a:p>
            <a:pPr eaLnBrk="1" hangingPunct="1">
              <a:lnSpc>
                <a:spcPct val="80000"/>
              </a:lnSpc>
            </a:pPr>
            <a:r>
              <a:rPr lang="en-US" altLang="en-US" sz="2200" smtClean="0"/>
              <a:t>However, in 1917 he was forced to lead the nation into the war in Europe</a:t>
            </a:r>
          </a:p>
          <a:p>
            <a:pPr eaLnBrk="1" hangingPunct="1">
              <a:lnSpc>
                <a:spcPct val="80000"/>
              </a:lnSpc>
            </a:pPr>
            <a:r>
              <a:rPr lang="en-US" altLang="en-US" sz="2200" smtClean="0"/>
              <a:t>With American participation, the Allies won final victory quickly</a:t>
            </a:r>
          </a:p>
          <a:p>
            <a:pPr eaLnBrk="1" hangingPunct="1">
              <a:lnSpc>
                <a:spcPct val="80000"/>
              </a:lnSpc>
            </a:pPr>
            <a:r>
              <a:rPr lang="en-US" altLang="en-US" sz="2200" smtClean="0"/>
              <a:t>Wilson became a hero in Europe for this and he offered a plan for future peace</a:t>
            </a:r>
          </a:p>
          <a:p>
            <a:pPr eaLnBrk="1" hangingPunct="1">
              <a:lnSpc>
                <a:spcPct val="80000"/>
              </a:lnSpc>
            </a:pPr>
            <a:r>
              <a:rPr lang="en-US" altLang="en-US" sz="2200" smtClean="0"/>
              <a:t>His plan for peace was not accepted however and the world would fight an even worse war less than 20 years later</a:t>
            </a:r>
          </a:p>
        </p:txBody>
      </p:sp>
      <p:pic>
        <p:nvPicPr>
          <p:cNvPr id="9221" name="Picture 11" descr="&quot;The Big Four&quot; during the Paris Peace Conference (from left to right, Lloyd George, Vittorio Emanuele Orlando, Georges Clemenceau, Woodrow Wilson)">
            <a:hlinkClick r:id="rId2" tooltip="&quot;The Big Four&quot; during the Paris Peace Conference (from left to right, Lloyd George, Vittorio Emanuele Orlando, Georges Clemenceau, Woodrow Wils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81200"/>
            <a:ext cx="4114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altLang="en-US" smtClean="0"/>
              <a:t>Franklin Roosevelt (1933-45)</a:t>
            </a:r>
          </a:p>
        </p:txBody>
      </p:sp>
      <p:sp>
        <p:nvSpPr>
          <p:cNvPr id="10243" name="Rectangle 5"/>
          <p:cNvSpPr>
            <a:spLocks noGrp="1" noChangeArrowheads="1"/>
          </p:cNvSpPr>
          <p:nvPr>
            <p:ph type="body" sz="half" idx="1"/>
          </p:nvPr>
        </p:nvSpPr>
        <p:spPr>
          <a:xfrm>
            <a:off x="0" y="1447800"/>
            <a:ext cx="4495800" cy="5257800"/>
          </a:xfrm>
        </p:spPr>
        <p:txBody>
          <a:bodyPr/>
          <a:lstStyle/>
          <a:p>
            <a:pPr eaLnBrk="1" hangingPunct="1">
              <a:lnSpc>
                <a:spcPct val="80000"/>
              </a:lnSpc>
            </a:pPr>
            <a:r>
              <a:rPr lang="en-US" altLang="en-US" sz="2200" smtClean="0"/>
              <a:t>FDR led the United States into </a:t>
            </a:r>
            <a:r>
              <a:rPr lang="en-US" altLang="en-US" sz="2200" b="1" smtClean="0"/>
              <a:t>World War II</a:t>
            </a:r>
            <a:r>
              <a:rPr lang="en-US" altLang="en-US" sz="2200" smtClean="0"/>
              <a:t> after the Japanese attacked </a:t>
            </a:r>
            <a:r>
              <a:rPr lang="en-US" altLang="en-US" sz="2200" b="1" smtClean="0"/>
              <a:t>Pearl Harbor</a:t>
            </a:r>
            <a:r>
              <a:rPr lang="en-US" altLang="en-US" sz="2200" smtClean="0"/>
              <a:t> on 12/7/1941. Called for and got a near unanimous a declaration of War by Congress</a:t>
            </a:r>
          </a:p>
          <a:p>
            <a:pPr eaLnBrk="1" hangingPunct="1">
              <a:lnSpc>
                <a:spcPct val="80000"/>
              </a:lnSpc>
            </a:pPr>
            <a:r>
              <a:rPr lang="en-US" altLang="en-US" sz="2200" smtClean="0"/>
              <a:t>Worked closely with British Prime Minister </a:t>
            </a:r>
            <a:r>
              <a:rPr lang="en-US" altLang="en-US" sz="2200" b="1" smtClean="0"/>
              <a:t>Winston Churchill</a:t>
            </a:r>
            <a:r>
              <a:rPr lang="en-US" altLang="en-US" sz="2200" smtClean="0"/>
              <a:t> and Russian leader </a:t>
            </a:r>
            <a:r>
              <a:rPr lang="en-US" altLang="en-US" sz="2200" b="1" smtClean="0"/>
              <a:t>Joseph Stalin</a:t>
            </a:r>
            <a:r>
              <a:rPr lang="en-US" altLang="en-US" sz="2200" smtClean="0"/>
              <a:t> to plan war strategy in defeating the Axis Powers</a:t>
            </a:r>
          </a:p>
          <a:p>
            <a:pPr eaLnBrk="1" hangingPunct="1">
              <a:lnSpc>
                <a:spcPct val="80000"/>
              </a:lnSpc>
            </a:pPr>
            <a:r>
              <a:rPr lang="en-US" altLang="en-US" sz="2200" smtClean="0"/>
              <a:t>Often met with commanding generals </a:t>
            </a:r>
            <a:r>
              <a:rPr lang="en-US" altLang="en-US" sz="2200" b="1" smtClean="0"/>
              <a:t>Dwight Eisenhower</a:t>
            </a:r>
            <a:r>
              <a:rPr lang="en-US" altLang="en-US" sz="2200" smtClean="0"/>
              <a:t> and </a:t>
            </a:r>
            <a:r>
              <a:rPr lang="en-US" altLang="en-US" sz="2200" b="1" smtClean="0"/>
              <a:t>Douglas MacArthur</a:t>
            </a:r>
            <a:r>
              <a:rPr lang="en-US" altLang="en-US" sz="2200" smtClean="0"/>
              <a:t> to discuss war plans</a:t>
            </a:r>
          </a:p>
          <a:p>
            <a:pPr eaLnBrk="1" hangingPunct="1">
              <a:lnSpc>
                <a:spcPct val="80000"/>
              </a:lnSpc>
            </a:pPr>
            <a:r>
              <a:rPr lang="en-US" altLang="en-US" sz="2200" smtClean="0"/>
              <a:t>Was incredibly popular, elected to a 4</a:t>
            </a:r>
            <a:r>
              <a:rPr lang="en-US" altLang="en-US" sz="2200" baseline="30000" smtClean="0"/>
              <a:t>th</a:t>
            </a:r>
            <a:r>
              <a:rPr lang="en-US" altLang="en-US" sz="2200" smtClean="0"/>
              <a:t> term during the war</a:t>
            </a:r>
          </a:p>
        </p:txBody>
      </p:sp>
      <p:sp>
        <p:nvSpPr>
          <p:cNvPr id="10244" name="Rectangle 7"/>
          <p:cNvSpPr>
            <a:spLocks noGrp="1" noChangeArrowheads="1"/>
          </p:cNvSpPr>
          <p:nvPr>
            <p:ph type="body" sz="half" idx="2"/>
          </p:nvPr>
        </p:nvSpPr>
        <p:spPr>
          <a:xfrm>
            <a:off x="4495800" y="5334000"/>
            <a:ext cx="4495800" cy="762000"/>
          </a:xfrm>
        </p:spPr>
        <p:txBody>
          <a:bodyPr/>
          <a:lstStyle/>
          <a:p>
            <a:pPr eaLnBrk="1" hangingPunct="1">
              <a:lnSpc>
                <a:spcPct val="80000"/>
              </a:lnSpc>
              <a:buFontTx/>
              <a:buNone/>
            </a:pPr>
            <a:r>
              <a:rPr lang="en-US" altLang="en-US" sz="1800" smtClean="0"/>
              <a:t>     Prime Minister Winston Churchill, President Franklin D. Roosevelt, and President Joseph Stalin at Yalta, February 1945.</a:t>
            </a:r>
            <a:br>
              <a:rPr lang="en-US" altLang="en-US" sz="1800" smtClean="0"/>
            </a:br>
            <a:endParaRPr lang="en-US" altLang="en-US" sz="1800" smtClean="0"/>
          </a:p>
        </p:txBody>
      </p:sp>
      <p:pic>
        <p:nvPicPr>
          <p:cNvPr id="10245" name="Picture 13" descr="The &quot;Big Three&quot; Allied leaders (left to right) at Yalta in February, 1945: Churchill, Roosevelt and Stalin.">
            <a:hlinkClick r:id="rId2" tooltip="The &quot;Big Three&quot; Allied leaders (left to right) at Yalta in February, 1945: Churchill, Roosevelt and Stali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792288"/>
            <a:ext cx="4267200" cy="343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7CA571-9A27-462A-9F73-22066AD6060A}"/>
</file>

<file path=customXml/itemProps2.xml><?xml version="1.0" encoding="utf-8"?>
<ds:datastoreItem xmlns:ds="http://schemas.openxmlformats.org/officeDocument/2006/customXml" ds:itemID="{EDDD42D1-4A06-491D-8DF5-228AAA2F1C54}"/>
</file>

<file path=customXml/itemProps3.xml><?xml version="1.0" encoding="utf-8"?>
<ds:datastoreItem xmlns:ds="http://schemas.openxmlformats.org/officeDocument/2006/customXml" ds:itemID="{64E55ED4-07DD-45B1-9F86-744B29B83669}"/>
</file>

<file path=docProps/app.xml><?xml version="1.0" encoding="utf-8"?>
<Properties xmlns="http://schemas.openxmlformats.org/officeDocument/2006/extended-properties" xmlns:vt="http://schemas.openxmlformats.org/officeDocument/2006/docPropsVTypes">
  <TotalTime>1351</TotalTime>
  <Words>3563</Words>
  <Application>Microsoft Office PowerPoint</Application>
  <PresentationFormat>On-screen Show (4:3)</PresentationFormat>
  <Paragraphs>321</Paragraphs>
  <Slides>44</Slides>
  <Notes>0</Notes>
  <HiddenSlides>0</HiddenSlides>
  <MMClips>1</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Default Design</vt:lpstr>
      <vt:lpstr>The Presidency of the United States</vt:lpstr>
      <vt:lpstr>The Presidency</vt:lpstr>
      <vt:lpstr>Defining the Presidency</vt:lpstr>
      <vt:lpstr>Presidential Powers and Responsibilities</vt:lpstr>
      <vt:lpstr>Commander-in-Chief </vt:lpstr>
      <vt:lpstr>Wartime Presidents</vt:lpstr>
      <vt:lpstr>Abraham Lincoln (1860-65)</vt:lpstr>
      <vt:lpstr>Woodrow Wilson (1913-1921)</vt:lpstr>
      <vt:lpstr>Franklin Roosevelt (1933-45)</vt:lpstr>
      <vt:lpstr>Harry S. Truman (1945-53)</vt:lpstr>
      <vt:lpstr>John F. Kennedy (1961-63)</vt:lpstr>
      <vt:lpstr>Lyndon B. Johnson (1963-69)</vt:lpstr>
      <vt:lpstr>Jimmy Carter (1977-81)</vt:lpstr>
      <vt:lpstr>George H.W. Bush (1989-93)</vt:lpstr>
      <vt:lpstr>Limiting the Commander-in-Chief</vt:lpstr>
      <vt:lpstr>Foreign Relations</vt:lpstr>
      <vt:lpstr>Jay’s Treaty (1794)</vt:lpstr>
      <vt:lpstr>Adams and the “Quasi War”</vt:lpstr>
      <vt:lpstr>The Louisiana Purchase</vt:lpstr>
      <vt:lpstr>Speak Softly and Carry a Big Stick</vt:lpstr>
      <vt:lpstr>Only Nixon could go to China</vt:lpstr>
      <vt:lpstr>Peace in the Middle East</vt:lpstr>
      <vt:lpstr>Ronald Reagan (1981-89)</vt:lpstr>
      <vt:lpstr>George W. Bush (2001-2009)</vt:lpstr>
      <vt:lpstr>President as Legislative  Leader</vt:lpstr>
      <vt:lpstr>Andrew Jackson (1829-37)</vt:lpstr>
      <vt:lpstr>Abraham Lincoln (1860-65)</vt:lpstr>
      <vt:lpstr>Teddy Roosevelt (1901-09)</vt:lpstr>
      <vt:lpstr>Franklin D. Roosevelt (1932-45)</vt:lpstr>
      <vt:lpstr>Lyndon B. Johnson (1963-69)</vt:lpstr>
      <vt:lpstr>Richard Nixon (1969-74)</vt:lpstr>
      <vt:lpstr>The Presidential Budget</vt:lpstr>
      <vt:lpstr>2014 Federal Budget</vt:lpstr>
      <vt:lpstr>Appointing Government Officials</vt:lpstr>
      <vt:lpstr>Law Enforcement</vt:lpstr>
      <vt:lpstr>The Square Deal</vt:lpstr>
      <vt:lpstr>Dwight D. Eisenhower (1953-61)</vt:lpstr>
      <vt:lpstr>The downfall of Richard Nixon</vt:lpstr>
      <vt:lpstr>A New World</vt:lpstr>
      <vt:lpstr>The USA Patriot Act (2001)</vt:lpstr>
      <vt:lpstr>The State of the Union</vt:lpstr>
      <vt:lpstr>State of the Union Moments</vt:lpstr>
      <vt:lpstr>Reprieves and Pardons</vt:lpstr>
      <vt:lpstr>A Controversial Power</vt:lpstr>
    </vt:vector>
  </TitlesOfParts>
  <Company>Agami family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 Agami</dc:creator>
  <cp:lastModifiedBy>Phillip C. McGinnis</cp:lastModifiedBy>
  <cp:revision>132</cp:revision>
  <dcterms:created xsi:type="dcterms:W3CDTF">2003-12-31T13:35:25Z</dcterms:created>
  <dcterms:modified xsi:type="dcterms:W3CDTF">2014-01-14T14:21:47Z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